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312" r:id="rId3"/>
    <p:sldId id="313" r:id="rId4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6" autoAdjust="0"/>
    <p:restoredTop sz="94660"/>
  </p:normalViewPr>
  <p:slideViewPr>
    <p:cSldViewPr snapToGrid="0">
      <p:cViewPr varScale="1">
        <p:scale>
          <a:sx n="83" d="100"/>
          <a:sy n="83" d="100"/>
        </p:scale>
        <p:origin x="58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263889-1175-4699-86DA-EB161A996821}" type="datetimeFigureOut">
              <a:rPr lang="ru-RU" smtClean="0"/>
              <a:t>14.08.2025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5A88C0-7627-43E3-AC80-C9BFDE0DD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671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2E5DD-6892-40EF-941A-EA66665C383F}" type="datetimeFigureOut">
              <a:rPr lang="ru-RU" smtClean="0"/>
              <a:t>14.08.2025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630FD-A4A3-4FFD-BF9E-668C7BEB9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706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25401-7C4F-4EE0-8990-709A3D2714CB}" type="datetime1">
              <a:rPr lang="ru-RU" smtClean="0"/>
              <a:t>14.08.2025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51F6-5548-4EF4-8DDA-A37EAD826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95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62D71-A615-4D23-9585-5240088B5084}" type="datetime1">
              <a:rPr lang="ru-RU" smtClean="0"/>
              <a:t>14.08.2025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51F6-5548-4EF4-8DDA-A37EAD826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69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5A67C-4C35-470D-938B-1F066A5B8685}" type="datetime1">
              <a:rPr lang="ru-RU" smtClean="0"/>
              <a:t>14.08.2025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51F6-5548-4EF4-8DDA-A37EAD826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10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E3BDE-9444-4C02-9DCB-25DA222BD5B9}" type="datetime1">
              <a:rPr lang="ru-RU" smtClean="0"/>
              <a:t>14.08.2025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51F6-5548-4EF4-8DDA-A37EAD826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411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421C9-AB25-471F-9065-50CF2698E5DE}" type="datetime1">
              <a:rPr lang="ru-RU" smtClean="0"/>
              <a:t>14.08.2025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51F6-5548-4EF4-8DDA-A37EAD826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61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1EF-B7C2-4FC7-9758-59FA1AD4DB7D}" type="datetime1">
              <a:rPr lang="ru-RU" smtClean="0"/>
              <a:t>14.08.2025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51F6-5548-4EF4-8DDA-A37EAD826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148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0C4C5-B1CB-4F49-AC68-78AADF1D58E1}" type="datetime1">
              <a:rPr lang="ru-RU" smtClean="0"/>
              <a:t>14.08.2025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51F6-5548-4EF4-8DDA-A37EAD826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41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94BF1-244E-4702-BEAB-9A3BCAA9256B}" type="datetime1">
              <a:rPr lang="ru-RU" smtClean="0"/>
              <a:t>14.08.2025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51F6-5548-4EF4-8DDA-A37EAD826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054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7C2B-4ABF-48F6-B864-A0A0B823A84A}" type="datetime1">
              <a:rPr lang="ru-RU" smtClean="0"/>
              <a:t>14.08.2025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51F6-5548-4EF4-8DDA-A37EAD826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020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8CCC6-8F30-488C-9DF8-EDA645F0D68B}" type="datetime1">
              <a:rPr lang="ru-RU" smtClean="0"/>
              <a:t>14.08.2025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51F6-5548-4EF4-8DDA-A37EAD826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222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818B-8F24-43E6-8369-214021E30466}" type="datetime1">
              <a:rPr lang="ru-RU" smtClean="0"/>
              <a:t>14.08.2025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51F6-5548-4EF4-8DDA-A37EAD826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091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DBB08-2E78-4FC1-8420-56A192D207CE}" type="datetime1">
              <a:rPr lang="ru-RU" smtClean="0"/>
              <a:t>14.08.2025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851F6-5548-4EF4-8DDA-A37EAD826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45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27" y="141460"/>
            <a:ext cx="1629676" cy="162967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384844" y="1912596"/>
            <a:ext cx="1041009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cs typeface="Leelawadee" panose="020B0502040204020203" pitchFamily="34" charset="-34"/>
              </a:rPr>
              <a:t>О механизмах устранения технических барьеров </a:t>
            </a:r>
            <a:br>
              <a:rPr lang="ru-RU" sz="3000" b="1" dirty="0">
                <a:solidFill>
                  <a:schemeClr val="accent5">
                    <a:lumMod val="50000"/>
                  </a:schemeClr>
                </a:solidFill>
                <a:cs typeface="Leelawadee" panose="020B0502040204020203" pitchFamily="34" charset="-34"/>
              </a:rPr>
            </a:br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cs typeface="Leelawadee" panose="020B0502040204020203" pitchFamily="34" charset="-34"/>
              </a:rPr>
              <a:t>во взаимной торговле между Евразийским экономическим союзом и его государствами – членами, с одной стороны, </a:t>
            </a:r>
            <a:br>
              <a:rPr lang="ru-RU" sz="3000" b="1" dirty="0">
                <a:solidFill>
                  <a:schemeClr val="accent5">
                    <a:lumMod val="50000"/>
                  </a:schemeClr>
                </a:solidFill>
                <a:cs typeface="Leelawadee" panose="020B0502040204020203" pitchFamily="34" charset="-34"/>
              </a:rPr>
            </a:br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cs typeface="Leelawadee" panose="020B0502040204020203" pitchFamily="34" charset="-34"/>
              </a:rPr>
              <a:t>и третьими странами, с другой стороны</a:t>
            </a: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7317299" y="5127476"/>
            <a:ext cx="4874701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chemeClr val="bg2">
                    <a:lumMod val="25000"/>
                  </a:schemeClr>
                </a:solidFill>
                <a:ea typeface="Batang" pitchFamily="18" charset="-127"/>
              </a:rPr>
              <a:t>Ким Максим Александрович </a:t>
            </a:r>
          </a:p>
          <a:p>
            <a:r>
              <a:rPr lang="ru-RU" sz="1400" i="1" dirty="0">
                <a:solidFill>
                  <a:srgbClr val="032953"/>
                </a:solidFill>
                <a:ea typeface="Batang" pitchFamily="18" charset="-127"/>
              </a:rPr>
              <a:t>Заместитель директора </a:t>
            </a:r>
            <a:br>
              <a:rPr lang="ru-RU" sz="1400" i="1" dirty="0">
                <a:solidFill>
                  <a:srgbClr val="032953"/>
                </a:solidFill>
                <a:ea typeface="Batang" pitchFamily="18" charset="-127"/>
              </a:rPr>
            </a:br>
            <a:r>
              <a:rPr lang="ru-RU" sz="1400" i="1" dirty="0">
                <a:solidFill>
                  <a:srgbClr val="032953"/>
                </a:solidFill>
                <a:ea typeface="Batang" pitchFamily="18" charset="-127"/>
              </a:rPr>
              <a:t>Департамента технического регулирования </a:t>
            </a:r>
            <a:br>
              <a:rPr lang="ru-RU" sz="1400" i="1" dirty="0">
                <a:solidFill>
                  <a:srgbClr val="032953"/>
                </a:solidFill>
                <a:ea typeface="Batang" pitchFamily="18" charset="-127"/>
              </a:rPr>
            </a:br>
            <a:r>
              <a:rPr lang="ru-RU" sz="1400" i="1" dirty="0">
                <a:solidFill>
                  <a:srgbClr val="032953"/>
                </a:solidFill>
                <a:ea typeface="Batang" pitchFamily="18" charset="-127"/>
              </a:rPr>
              <a:t>и аккредитации Евразийской экономической комиссии</a:t>
            </a:r>
          </a:p>
          <a:p>
            <a:endParaRPr lang="ru-RU" sz="1600" i="1" dirty="0">
              <a:solidFill>
                <a:srgbClr val="032953"/>
              </a:solidFill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58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16998" y="1368204"/>
            <a:ext cx="9821705" cy="691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>
              <a:lnSpc>
                <a:spcPct val="90000"/>
              </a:lnSpc>
              <a:defRPr sz="8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обеспечение соответствия продукции</a:t>
            </a: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ea typeface="Times New Roman" panose="02020603050405020304" pitchFamily="18" charset="0"/>
              </a:rPr>
              <a:t>установленным требованиям</a:t>
            </a:r>
            <a:endParaRPr lang="ru-RU" sz="18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986601" y="968847"/>
            <a:ext cx="235652" cy="5061250"/>
            <a:chOff x="986601" y="968847"/>
            <a:chExt cx="235652" cy="5006524"/>
          </a:xfrm>
        </p:grpSpPr>
        <p:cxnSp>
          <p:nvCxnSpPr>
            <p:cNvPr id="10" name="Прямая со стрелкой 9"/>
            <p:cNvCxnSpPr/>
            <p:nvPr/>
          </p:nvCxnSpPr>
          <p:spPr>
            <a:xfrm>
              <a:off x="986601" y="976006"/>
              <a:ext cx="20245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1001488" y="1680017"/>
              <a:ext cx="20245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1014548" y="3490577"/>
              <a:ext cx="20245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1001488" y="968847"/>
              <a:ext cx="13060" cy="500652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006080" y="5970594"/>
              <a:ext cx="20245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019803" y="4359703"/>
              <a:ext cx="20245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1019803" y="5190196"/>
              <a:ext cx="20245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1019803" y="2618659"/>
              <a:ext cx="20245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1101977" y="738015"/>
            <a:ext cx="10032747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400" b="1" dirty="0">
                <a:solidFill>
                  <a:schemeClr val="tx2"/>
                </a:solidFill>
                <a:latin typeface="Arial Narrow" panose="020B0606020202030204" pitchFamily="34" charset="0"/>
              </a:rPr>
              <a:t>СОГЛАШЕНИЕ О ПОРЯДКЕ И УСЛОВИЯХ УСТРАНЕНИЯ ТЕХНИЧЕСКИХ БАРЬЕРОВ ВО ВЗАИМНОЙ ТОРГОВЛЕ </a:t>
            </a:r>
            <a:br>
              <a:rPr lang="ru-RU" sz="1400" b="1" dirty="0">
                <a:solidFill>
                  <a:schemeClr val="tx2"/>
                </a:solidFill>
                <a:latin typeface="Arial Narrow" panose="020B0606020202030204" pitchFamily="34" charset="0"/>
              </a:rPr>
            </a:br>
            <a:r>
              <a:rPr lang="ru-RU" sz="1400" b="1" dirty="0">
                <a:solidFill>
                  <a:schemeClr val="tx2"/>
                </a:solidFill>
                <a:latin typeface="Arial Narrow" panose="020B0606020202030204" pitchFamily="34" charset="0"/>
              </a:rPr>
              <a:t>С ТРЕТЬИМИ СТРАНАМИ от 22 ноября 2021 года</a:t>
            </a:r>
            <a:endParaRPr lang="ru-RU" sz="1400" b="1" i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30057" y="2239088"/>
            <a:ext cx="9808646" cy="7265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>
              <a:lnSpc>
                <a:spcPct val="90000"/>
              </a:lnSpc>
              <a:defRPr sz="8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признание результатов оценки соответствия </a:t>
            </a:r>
            <a:r>
              <a:rPr lang="ru-RU" sz="1800" dirty="0">
                <a:latin typeface="Arial" panose="020B0604020202020204" pitchFamily="34" charset="0"/>
                <a:ea typeface="Times New Roman" panose="02020603050405020304" pitchFamily="18" charset="0"/>
              </a:rPr>
              <a:t>на основании определения </a:t>
            </a:r>
            <a:r>
              <a:rPr lang="ru-RU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сопоставимости обязательных требований</a:t>
            </a:r>
            <a:endParaRPr lang="ru-RU" sz="1800" dirty="0"/>
          </a:p>
        </p:txBody>
      </p:sp>
      <p:sp>
        <p:nvSpPr>
          <p:cNvPr id="20" name="TextBox 19"/>
          <p:cNvSpPr txBox="1"/>
          <p:nvPr/>
        </p:nvSpPr>
        <p:spPr>
          <a:xfrm>
            <a:off x="1216998" y="3169955"/>
            <a:ext cx="9821705" cy="6864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>
              <a:lnSpc>
                <a:spcPct val="90000"/>
              </a:lnSpc>
              <a:defRPr sz="8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наличие</a:t>
            </a:r>
            <a:r>
              <a:rPr lang="ru-RU" sz="1800" dirty="0">
                <a:latin typeface="Arial" panose="020B0604020202020204" pitchFamily="34" charset="0"/>
                <a:ea typeface="Times New Roman" panose="02020603050405020304" pitchFamily="18" charset="0"/>
              </a:rPr>
              <a:t> в третьей стране компетентного (уполномоченного) </a:t>
            </a:r>
            <a:r>
              <a:rPr lang="ru-RU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органа по аккредитации</a:t>
            </a:r>
            <a:r>
              <a:rPr lang="ru-RU" sz="1800" dirty="0">
                <a:latin typeface="Arial" panose="020B0604020202020204" pitchFamily="34" charset="0"/>
                <a:ea typeface="Times New Roman" panose="02020603050405020304" pitchFamily="18" charset="0"/>
              </a:rPr>
              <a:t>, осуществляющего аккредитацию по требованиям международных стандартов</a:t>
            </a:r>
            <a:endParaRPr lang="ru-RU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1221819" y="4051412"/>
            <a:ext cx="9816884" cy="7347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>
              <a:lnSpc>
                <a:spcPct val="90000"/>
              </a:lnSpc>
              <a:defRPr sz="8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800" dirty="0">
                <a:latin typeface="Arial" panose="020B0604020202020204" pitchFamily="34" charset="0"/>
                <a:ea typeface="Times New Roman" panose="02020603050405020304" pitchFamily="18" charset="0"/>
              </a:rPr>
              <a:t>обеспечение </a:t>
            </a:r>
            <a:r>
              <a:rPr lang="ru-RU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равнозначности</a:t>
            </a:r>
            <a:r>
              <a:rPr lang="ru-RU" sz="1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процедур аккредитации </a:t>
            </a:r>
            <a:r>
              <a:rPr lang="ru-RU" sz="1800" dirty="0">
                <a:latin typeface="Arial" panose="020B0604020202020204" pitchFamily="34" charset="0"/>
                <a:ea typeface="Times New Roman" panose="02020603050405020304" pitchFamily="18" charset="0"/>
              </a:rPr>
              <a:t>путем осуществления </a:t>
            </a:r>
            <a:r>
              <a:rPr lang="ru-RU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взаимных сравнительных оценок</a:t>
            </a:r>
            <a:endParaRPr lang="ru-RU" sz="1800" dirty="0"/>
          </a:p>
        </p:txBody>
      </p:sp>
      <p:sp>
        <p:nvSpPr>
          <p:cNvPr id="22" name="TextBox 21"/>
          <p:cNvSpPr txBox="1"/>
          <p:nvPr/>
        </p:nvSpPr>
        <p:spPr>
          <a:xfrm>
            <a:off x="1230057" y="4957577"/>
            <a:ext cx="9808646" cy="6048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>
              <a:lnSpc>
                <a:spcPct val="90000"/>
              </a:lnSpc>
              <a:defRPr sz="8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800" dirty="0">
                <a:latin typeface="Arial" panose="020B0604020202020204" pitchFamily="34" charset="0"/>
                <a:ea typeface="Times New Roman" panose="02020603050405020304" pitchFamily="18" charset="0"/>
              </a:rPr>
              <a:t>обеспечение </a:t>
            </a:r>
            <a:r>
              <a:rPr lang="ru-RU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равнозначности процедур оценки соответствия</a:t>
            </a:r>
            <a:endParaRPr lang="ru-RU" sz="1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230057" y="5733869"/>
            <a:ext cx="9808646" cy="6048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>
              <a:lnSpc>
                <a:spcPct val="90000"/>
              </a:lnSpc>
              <a:defRPr sz="8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взаимное признание результатов оценки соответствия, </a:t>
            </a:r>
            <a:r>
              <a:rPr lang="ru-RU" sz="1800" dirty="0">
                <a:latin typeface="Arial" panose="020B0604020202020204" pitchFamily="34" charset="0"/>
                <a:ea typeface="Times New Roman" panose="02020603050405020304" pitchFamily="18" charset="0"/>
              </a:rPr>
              <a:t>которые получены уполномоченными (назначенными) органами по оценке соответствия</a:t>
            </a:r>
            <a:endParaRPr lang="ru-RU" sz="1800" dirty="0"/>
          </a:p>
        </p:txBody>
      </p:sp>
      <p:sp>
        <p:nvSpPr>
          <p:cNvPr id="24" name="TextBox 23"/>
          <p:cNvSpPr txBox="1"/>
          <p:nvPr/>
        </p:nvSpPr>
        <p:spPr>
          <a:xfrm>
            <a:off x="397933" y="226312"/>
            <a:ext cx="115824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500" b="1" dirty="0">
                <a:solidFill>
                  <a:schemeClr val="tx2"/>
                </a:solidFill>
                <a:latin typeface="Arial Narrow" panose="020B0606020202030204" pitchFamily="34" charset="0"/>
              </a:rPr>
              <a:t>УСЛОВИЯ ЗАКЛЮЧЕНИЯ МЕЖДУНАРОДНОГО ДОГОВОРА ОБ УСТРАНЕНИИ ТЕХНИЧЕСКИХ БАРЬЕРОВ МЕЖДУ ЕАЭС И ТРЕТЬЕЙ СТРАНОЙ</a:t>
            </a:r>
          </a:p>
        </p:txBody>
      </p:sp>
    </p:spTree>
    <p:extLst>
      <p:ext uri="{BB962C8B-B14F-4D97-AF65-F5344CB8AC3E}">
        <p14:creationId xmlns:p14="http://schemas.microsoft.com/office/powerpoint/2010/main" val="143130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662651" y="4165596"/>
            <a:ext cx="9920959" cy="1684860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Dot"/>
          </a:ln>
        </p:spPr>
        <p:txBody>
          <a:bodyPr wrap="square" rtlCol="0">
            <a:noAutofit/>
          </a:bodyPr>
          <a:lstStyle/>
          <a:p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10015342" y="2763919"/>
            <a:ext cx="1964991" cy="8349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>
              <a:lnSpc>
                <a:spcPct val="90000"/>
              </a:lnSpc>
              <a:defRPr sz="8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200" b="1" dirty="0"/>
              <a:t>СОВЕТ ЕЭК: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dirty="0"/>
              <a:t>назначает руководителя и формирует состав совместной переговорной делегации ЕАЭС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7933" y="93132"/>
            <a:ext cx="1158240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400" b="1" dirty="0">
                <a:solidFill>
                  <a:schemeClr val="tx2"/>
                </a:solidFill>
                <a:latin typeface="Arial Narrow" panose="020B0606020202030204" pitchFamily="34" charset="0"/>
              </a:rPr>
              <a:t>ПОДГОТОВКА МЕЖДУНАРОДНОГО ДОГОВОРА ОБ УСТРАНЕНИИ ТЕХНИЧЕСКИХ БАРЬЕРОВ В ТОРГОВЛЕ С ТРЕТЬЕЙ СТРАНОЙ, </a:t>
            </a:r>
          </a:p>
          <a:p>
            <a:pPr algn="ctr">
              <a:lnSpc>
                <a:spcPct val="90000"/>
              </a:lnSpc>
            </a:pPr>
            <a:r>
              <a:rPr lang="ru-RU" sz="1400" b="1" dirty="0">
                <a:solidFill>
                  <a:schemeClr val="tx2"/>
                </a:solidFill>
                <a:latin typeface="Arial Narrow" panose="020B0606020202030204" pitchFamily="34" charset="0"/>
              </a:rPr>
              <a:t>в том числе с государствами-участниками СНГ</a:t>
            </a:r>
            <a:endParaRPr lang="ru-RU" sz="1400" b="1" i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203938" y="1324588"/>
            <a:ext cx="2345054" cy="115820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100" b="1" dirty="0">
                <a:solidFill>
                  <a:schemeClr val="tx2"/>
                </a:solidFill>
                <a:latin typeface="Arial Narrow" panose="020B0606020202030204" pitchFamily="34" charset="0"/>
              </a:rPr>
              <a:t>ПРЕДЛОЖЕНИЕ ОТ ГОСУДАРСТВА-ЧЛЕНА ЕАЭС, ЧЛЕНА СОВЕТА ЕЭК ИЛИ ТРЕТЬЕЙ СТРАНЫ </a:t>
            </a:r>
          </a:p>
          <a:p>
            <a:pPr algn="ctr">
              <a:lnSpc>
                <a:spcPct val="90000"/>
              </a:lnSpc>
            </a:pPr>
            <a:r>
              <a:rPr lang="ru-RU" sz="1100" dirty="0">
                <a:solidFill>
                  <a:schemeClr val="tx2"/>
                </a:solidFill>
                <a:latin typeface="Arial Narrow" panose="020B0606020202030204" pitchFamily="34" charset="0"/>
              </a:rPr>
              <a:t>О ЗАКЛЮЧЕНИИ СОГЛАШЕНИЯ ТБТ </a:t>
            </a:r>
          </a:p>
          <a:p>
            <a:pPr algn="ctr">
              <a:lnSpc>
                <a:spcPct val="90000"/>
              </a:lnSpc>
            </a:pPr>
            <a:r>
              <a:rPr lang="ru-RU" sz="1100" dirty="0">
                <a:solidFill>
                  <a:schemeClr val="tx2"/>
                </a:solidFill>
                <a:latin typeface="Arial Narrow" panose="020B0606020202030204" pitchFamily="34" charset="0"/>
              </a:rPr>
              <a:t>между ЕАЭС и третьей страной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961620" y="1357051"/>
            <a:ext cx="2132429" cy="9923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200" b="1" dirty="0">
                <a:solidFill>
                  <a:schemeClr val="tx2"/>
                </a:solidFill>
                <a:latin typeface="Arial Narrow" panose="020B0606020202030204" pitchFamily="34" charset="0"/>
              </a:rPr>
              <a:t>ЕЭК</a:t>
            </a:r>
            <a:r>
              <a:rPr lang="ru-RU" sz="1200" dirty="0">
                <a:solidFill>
                  <a:schemeClr val="tx2"/>
                </a:solidFill>
                <a:latin typeface="Arial Narrow" panose="020B0606020202030204" pitchFamily="34" charset="0"/>
              </a:rPr>
              <a:t> направляет письма в правительства государств-членов ЕАЭС о рассмотрении целесообразности заключения соглашения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390364" y="1917355"/>
            <a:ext cx="5368190" cy="406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400" dirty="0">
                <a:latin typeface="Arial Narrow" panose="020B0606020202030204" pitchFamily="34" charset="0"/>
              </a:rPr>
              <a:t>Все страны ЕАЭС согласны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6362486" y="1324588"/>
            <a:ext cx="1886521" cy="406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200" dirty="0">
                <a:latin typeface="Arial Narrow" panose="020B0606020202030204" pitchFamily="34" charset="0"/>
              </a:rPr>
              <a:t>Все или </a:t>
            </a:r>
            <a:r>
              <a:rPr lang="en-US" sz="1200" dirty="0">
                <a:latin typeface="Arial Narrow" panose="020B0606020202030204" pitchFamily="34" charset="0"/>
              </a:rPr>
              <a:t>min </a:t>
            </a:r>
            <a:r>
              <a:rPr lang="ru-RU" sz="1200" dirty="0">
                <a:latin typeface="Arial Narrow" panose="020B0606020202030204" pitchFamily="34" charset="0"/>
              </a:rPr>
              <a:t>одна из стран ЕАЭС не согласны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3688872" y="2726020"/>
            <a:ext cx="1907285" cy="982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200" b="1" dirty="0">
                <a:solidFill>
                  <a:schemeClr val="tx2"/>
                </a:solidFill>
                <a:latin typeface="Arial Narrow" panose="020B0606020202030204" pitchFamily="34" charset="0"/>
              </a:rPr>
              <a:t>КОЛЛЕГИЯ ЕЭК </a:t>
            </a:r>
            <a:r>
              <a:rPr lang="ru-RU" sz="1200" dirty="0">
                <a:solidFill>
                  <a:schemeClr val="tx2"/>
                </a:solidFill>
                <a:latin typeface="Arial Narrow" panose="020B0606020202030204" pitchFamily="34" charset="0"/>
              </a:rPr>
              <a:t>выносит на Совет ЕЭК аналитическую справку о целесообразности заключения Соглашения ТБТ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907373" y="2682557"/>
            <a:ext cx="1878084" cy="10454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200" b="1" dirty="0">
                <a:solidFill>
                  <a:schemeClr val="tx2"/>
                </a:solidFill>
                <a:latin typeface="Arial Narrow" panose="020B0606020202030204" pitchFamily="34" charset="0"/>
              </a:rPr>
              <a:t>СОВЕТ ЕЭК</a:t>
            </a:r>
          </a:p>
          <a:p>
            <a:pPr algn="ctr">
              <a:lnSpc>
                <a:spcPct val="90000"/>
              </a:lnSpc>
            </a:pPr>
            <a:r>
              <a:rPr lang="ru-RU" sz="1200" dirty="0">
                <a:solidFill>
                  <a:schemeClr val="tx2"/>
                </a:solidFill>
                <a:latin typeface="Arial Narrow" panose="020B0606020202030204" pitchFamily="34" charset="0"/>
              </a:rPr>
              <a:t>принимает решение о вынесении вопроса о начале переговоров на рассмотрение ВЕЭС </a:t>
            </a:r>
          </a:p>
          <a:p>
            <a:pPr algn="ctr">
              <a:lnSpc>
                <a:spcPct val="90000"/>
              </a:lnSpc>
            </a:pPr>
            <a:r>
              <a:rPr lang="ru-RU" sz="1200" dirty="0">
                <a:solidFill>
                  <a:schemeClr val="tx2"/>
                </a:solidFill>
                <a:latin typeface="Arial Narrow" panose="020B0606020202030204" pitchFamily="34" charset="0"/>
              </a:rPr>
              <a:t>либо о нецелесообразности</a:t>
            </a:r>
          </a:p>
        </p:txBody>
      </p:sp>
      <p:sp>
        <p:nvSpPr>
          <p:cNvPr id="33" name="Прямоугольная выноска 32"/>
          <p:cNvSpPr/>
          <p:nvPr/>
        </p:nvSpPr>
        <p:spPr>
          <a:xfrm>
            <a:off x="8472856" y="1324587"/>
            <a:ext cx="3285698" cy="494743"/>
          </a:xfrm>
          <a:prstGeom prst="wedgeRectCallout">
            <a:avLst>
              <a:gd name="adj1" fmla="val -60119"/>
              <a:gd name="adj2" fmla="val -1546"/>
            </a:avLst>
          </a:prstGeom>
          <a:noFill/>
          <a:ln>
            <a:solidFill>
              <a:srgbClr val="C0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100" b="1" dirty="0">
                <a:solidFill>
                  <a:srgbClr val="C00000"/>
                </a:solidFill>
                <a:latin typeface="Arial Narrow" panose="020B0606020202030204" pitchFamily="34" charset="0"/>
              </a:rPr>
              <a:t>ЕЭК уведомляет государства-члены Союза </a:t>
            </a:r>
            <a:r>
              <a:rPr lang="ru-RU" sz="1100" b="1">
                <a:solidFill>
                  <a:srgbClr val="C00000"/>
                </a:solidFill>
                <a:latin typeface="Arial Narrow" panose="020B0606020202030204" pitchFamily="34" charset="0"/>
              </a:rPr>
              <a:t>/ </a:t>
            </a:r>
          </a:p>
          <a:p>
            <a:pPr algn="ctr">
              <a:lnSpc>
                <a:spcPct val="90000"/>
              </a:lnSpc>
            </a:pPr>
            <a:r>
              <a:rPr lang="ru-RU" sz="1100" b="1">
                <a:solidFill>
                  <a:srgbClr val="C00000"/>
                </a:solidFill>
                <a:latin typeface="Arial Narrow" panose="020B0606020202030204" pitchFamily="34" charset="0"/>
              </a:rPr>
              <a:t>третью </a:t>
            </a:r>
            <a:r>
              <a:rPr lang="ru-RU" sz="1100" b="1" dirty="0">
                <a:solidFill>
                  <a:srgbClr val="C00000"/>
                </a:solidFill>
                <a:latin typeface="Arial Narrow" panose="020B0606020202030204" pitchFamily="34" charset="0"/>
              </a:rPr>
              <a:t>страну </a:t>
            </a:r>
            <a:r>
              <a:rPr lang="ru-RU" sz="1100" dirty="0">
                <a:solidFill>
                  <a:srgbClr val="C00000"/>
                </a:solidFill>
                <a:latin typeface="Arial Narrow" panose="020B0606020202030204" pitchFamily="34" charset="0"/>
              </a:rPr>
              <a:t>об отсутствии заинтересованности </a:t>
            </a:r>
          </a:p>
          <a:p>
            <a:pPr algn="ctr">
              <a:lnSpc>
                <a:spcPct val="90000"/>
              </a:lnSpc>
            </a:pPr>
            <a:r>
              <a:rPr lang="ru-RU" sz="1100" dirty="0">
                <a:solidFill>
                  <a:srgbClr val="C00000"/>
                </a:solidFill>
                <a:latin typeface="Arial Narrow" panose="020B0606020202030204" pitchFamily="34" charset="0"/>
              </a:rPr>
              <a:t>в заключении Соглашения</a:t>
            </a:r>
            <a:r>
              <a:rPr lang="en-US" sz="1100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ru-RU" sz="1100" dirty="0">
                <a:solidFill>
                  <a:srgbClr val="C00000"/>
                </a:solidFill>
                <a:latin typeface="Arial Narrow" panose="020B0606020202030204" pitchFamily="34" charset="0"/>
              </a:rPr>
              <a:t>ТБТ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286933" y="6073626"/>
            <a:ext cx="3266331" cy="47668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lnSpc>
                <a:spcPct val="90000"/>
              </a:lnSpc>
              <a:defRPr sz="1400">
                <a:latin typeface="Arial Narrow" panose="020B0606020202030204" pitchFamily="34" charset="0"/>
              </a:defRPr>
            </a:lvl1pPr>
          </a:lstStyle>
          <a:p>
            <a:r>
              <a:rPr lang="ru-RU" dirty="0"/>
              <a:t>ПОДПИСАНИЕ СОГЛАШЕНИЯ ТБТ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8169847" y="2695370"/>
            <a:ext cx="1461105" cy="10079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100" b="1" u="sng" dirty="0">
                <a:solidFill>
                  <a:schemeClr val="tx2"/>
                </a:solidFill>
                <a:latin typeface="Arial Narrow" panose="020B0606020202030204" pitchFamily="34" charset="0"/>
              </a:rPr>
              <a:t>ВЕЭС ПРИНИМАЕТ РЕШЕНИЕ О НАЧАЛЕ ПЕРЕГОВОРОВ</a:t>
            </a:r>
          </a:p>
          <a:p>
            <a:pPr algn="ctr">
              <a:lnSpc>
                <a:spcPct val="90000"/>
              </a:lnSpc>
            </a:pPr>
            <a:r>
              <a:rPr lang="ru-RU" sz="1100" b="1" u="sng" dirty="0">
                <a:solidFill>
                  <a:schemeClr val="tx2"/>
                </a:solidFill>
                <a:latin typeface="Arial Narrow" panose="020B0606020202030204" pitchFamily="34" charset="0"/>
              </a:rPr>
              <a:t>по заключению Соглашения </a:t>
            </a:r>
            <a:br>
              <a:rPr lang="ru-RU" sz="1100" b="1" u="sng" dirty="0">
                <a:solidFill>
                  <a:schemeClr val="tx2"/>
                </a:solidFill>
                <a:latin typeface="Arial Narrow" panose="020B0606020202030204" pitchFamily="34" charset="0"/>
              </a:rPr>
            </a:br>
            <a:r>
              <a:rPr lang="ru-RU" sz="1100" b="1" u="sng" dirty="0">
                <a:solidFill>
                  <a:schemeClr val="tx2"/>
                </a:solidFill>
                <a:latin typeface="Arial Narrow" panose="020B0606020202030204" pitchFamily="34" charset="0"/>
              </a:rPr>
              <a:t>с третьей страной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1203939" y="2673847"/>
            <a:ext cx="2187048" cy="11482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100" b="1" dirty="0">
                <a:solidFill>
                  <a:schemeClr val="tx2"/>
                </a:solidFill>
                <a:latin typeface="Arial Narrow" panose="020B0606020202030204" pitchFamily="34" charset="0"/>
              </a:rPr>
              <a:t>ЕЭК СОВМЕСТНО  </a:t>
            </a:r>
            <a:br>
              <a:rPr lang="ru-RU" sz="1100" b="1" dirty="0">
                <a:solidFill>
                  <a:schemeClr val="tx2"/>
                </a:solidFill>
                <a:latin typeface="Arial Narrow" panose="020B0606020202030204" pitchFamily="34" charset="0"/>
              </a:rPr>
            </a:br>
            <a:r>
              <a:rPr lang="ru-RU" sz="1100" b="1" dirty="0">
                <a:solidFill>
                  <a:schemeClr val="tx2"/>
                </a:solidFill>
                <a:latin typeface="Arial Narrow" panose="020B0606020202030204" pitchFamily="34" charset="0"/>
              </a:rPr>
              <a:t>С ГОСУДАРСТВАМИ-ЧЛЕНАМИ ПРОВОДИТ ПРЕДВАРИТЕЛЬНЫЙ АНАЛИЗ ЭКОНОМИЧЕСКОЙ ЦЕЛЕСООБРАЗНОСТИ </a:t>
            </a:r>
            <a:r>
              <a:rPr lang="ru-RU" sz="1100" dirty="0">
                <a:solidFill>
                  <a:schemeClr val="tx2"/>
                </a:solidFill>
                <a:latin typeface="Arial Narrow" panose="020B0606020202030204" pitchFamily="34" charset="0"/>
              </a:rPr>
              <a:t>заключения Соглашения ТБТ</a:t>
            </a:r>
          </a:p>
        </p:txBody>
      </p:sp>
      <p:sp>
        <p:nvSpPr>
          <p:cNvPr id="37" name="Правая фигурная скобка 36"/>
          <p:cNvSpPr/>
          <p:nvPr/>
        </p:nvSpPr>
        <p:spPr>
          <a:xfrm>
            <a:off x="6178558" y="1394260"/>
            <a:ext cx="99419" cy="34480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авая фигурная скобка 37"/>
          <p:cNvSpPr/>
          <p:nvPr/>
        </p:nvSpPr>
        <p:spPr>
          <a:xfrm>
            <a:off x="3624405" y="1364431"/>
            <a:ext cx="220902" cy="10896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авая фигурная скобка 38"/>
          <p:cNvSpPr/>
          <p:nvPr/>
        </p:nvSpPr>
        <p:spPr>
          <a:xfrm>
            <a:off x="6178558" y="1986444"/>
            <a:ext cx="99419" cy="34480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90028" y="1735757"/>
            <a:ext cx="443575" cy="462357"/>
          </a:xfrm>
          <a:prstGeom prst="round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I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494126" y="2992521"/>
            <a:ext cx="443575" cy="462357"/>
          </a:xfrm>
          <a:prstGeom prst="round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II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2" name="Правая фигурная скобка 41"/>
          <p:cNvSpPr/>
          <p:nvPr/>
        </p:nvSpPr>
        <p:spPr>
          <a:xfrm>
            <a:off x="3411031" y="2682556"/>
            <a:ext cx="220902" cy="10949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авая фигурная скобка 42"/>
          <p:cNvSpPr/>
          <p:nvPr/>
        </p:nvSpPr>
        <p:spPr>
          <a:xfrm>
            <a:off x="5618664" y="2860114"/>
            <a:ext cx="220902" cy="74526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авая фигурная скобка 43"/>
          <p:cNvSpPr/>
          <p:nvPr/>
        </p:nvSpPr>
        <p:spPr>
          <a:xfrm>
            <a:off x="7867201" y="2723238"/>
            <a:ext cx="220902" cy="50303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авая фигурная скобка 44"/>
          <p:cNvSpPr/>
          <p:nvPr/>
        </p:nvSpPr>
        <p:spPr>
          <a:xfrm>
            <a:off x="9650866" y="2853644"/>
            <a:ext cx="220902" cy="74526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1732320" y="4221988"/>
            <a:ext cx="9764203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СОГЛАШЕНИЕ О ПОРЯДКЕ И УСЛОВИЯХ УСТРАНЕНИЯ ТЕХНИЧЕСКИХ БАРЬЕРОВ ВО ВЗАИМНОЙ ТОРГОВЛЕ С ТРЕТЬИМИ СТРАНАНМИ от 22.11.2021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94124" y="6015126"/>
            <a:ext cx="443575" cy="462357"/>
          </a:xfrm>
          <a:prstGeom prst="round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IV </a:t>
            </a:r>
            <a:endParaRPr lang="ru-RU" dirty="0">
              <a:solidFill>
                <a:schemeClr val="tx2"/>
              </a:solidFill>
            </a:endParaRPr>
          </a:p>
        </p:txBody>
      </p:sp>
      <p:grpSp>
        <p:nvGrpSpPr>
          <p:cNvPr id="48" name="Группа 47"/>
          <p:cNvGrpSpPr/>
          <p:nvPr/>
        </p:nvGrpSpPr>
        <p:grpSpPr>
          <a:xfrm>
            <a:off x="986601" y="968847"/>
            <a:ext cx="230397" cy="5347286"/>
            <a:chOff x="986601" y="968847"/>
            <a:chExt cx="230397" cy="5006524"/>
          </a:xfrm>
        </p:grpSpPr>
        <p:cxnSp>
          <p:nvCxnSpPr>
            <p:cNvPr id="49" name="Прямая со стрелкой 48"/>
            <p:cNvCxnSpPr/>
            <p:nvPr/>
          </p:nvCxnSpPr>
          <p:spPr>
            <a:xfrm>
              <a:off x="986601" y="976006"/>
              <a:ext cx="20245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 стрелкой 49"/>
            <p:cNvCxnSpPr>
              <a:endCxn id="27" idx="1"/>
            </p:cNvCxnSpPr>
            <p:nvPr/>
          </p:nvCxnSpPr>
          <p:spPr>
            <a:xfrm>
              <a:off x="1001488" y="1903692"/>
              <a:ext cx="20245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 стрелкой 50"/>
            <p:cNvCxnSpPr/>
            <p:nvPr/>
          </p:nvCxnSpPr>
          <p:spPr>
            <a:xfrm>
              <a:off x="1014548" y="3074991"/>
              <a:ext cx="20245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1001488" y="968847"/>
              <a:ext cx="13060" cy="500652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 стрелкой 52"/>
            <p:cNvCxnSpPr/>
            <p:nvPr/>
          </p:nvCxnSpPr>
          <p:spPr>
            <a:xfrm>
              <a:off x="1006080" y="5970594"/>
              <a:ext cx="20245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Группа 53"/>
          <p:cNvGrpSpPr/>
          <p:nvPr/>
        </p:nvGrpSpPr>
        <p:grpSpPr>
          <a:xfrm>
            <a:off x="11515878" y="3605380"/>
            <a:ext cx="354389" cy="704154"/>
            <a:chOff x="11625945" y="3605380"/>
            <a:chExt cx="354389" cy="704154"/>
          </a:xfrm>
        </p:grpSpPr>
        <p:cxnSp>
          <p:nvCxnSpPr>
            <p:cNvPr id="55" name="Прямая соединительная линия 54"/>
            <p:cNvCxnSpPr/>
            <p:nvPr/>
          </p:nvCxnSpPr>
          <p:spPr>
            <a:xfrm>
              <a:off x="11980333" y="3605380"/>
              <a:ext cx="0" cy="70415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 стрелкой 55"/>
            <p:cNvCxnSpPr/>
            <p:nvPr/>
          </p:nvCxnSpPr>
          <p:spPr>
            <a:xfrm flipH="1">
              <a:off x="11625945" y="4309534"/>
              <a:ext cx="35438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1098283" y="738015"/>
            <a:ext cx="10859306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tx2"/>
                </a:solidFill>
                <a:latin typeface="Arial Narrow" panose="020B0606020202030204" pitchFamily="34" charset="0"/>
              </a:rPr>
              <a:t>СОГЛАШЕНИЕ О МЕЖДУНАРОДНЫХ ДОГОВОРАХ СОЮЗА С ТРЕТЬИМИ СТРАНАМИ, МЕЖДУНАРОДНЫМИ ОРГАНИЗАЦИЯМИ </a:t>
            </a:r>
            <a:endParaRPr lang="en-US" sz="12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1200" b="1" dirty="0">
                <a:solidFill>
                  <a:schemeClr val="tx2"/>
                </a:solidFill>
                <a:latin typeface="Arial Narrow" panose="020B0606020202030204" pitchFamily="34" charset="0"/>
              </a:rPr>
              <a:t>ИЛИ МЕЖДУНАРОДНЫМИ ИНТЕГРАЦИОННЫМИ ОБЪЕДИНЕНИЯМИ от 14.05.2018 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897700" y="5366561"/>
            <a:ext cx="9398527" cy="384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lnSpc>
                <a:spcPct val="90000"/>
              </a:lnSpc>
              <a:defRPr sz="1100" b="1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ru-RU" sz="1200" dirty="0"/>
              <a:t>ПРОВЕДЕНИЕ ПЕРЕГОВОРОВ С ТРЕТЬЕЙ СТРАНОЙ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897700" y="4601900"/>
            <a:ext cx="9398527" cy="7149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lnSpc>
                <a:spcPct val="90000"/>
              </a:lnSpc>
              <a:defRPr sz="1100" b="1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ru-RU" sz="1200" u="sng" dirty="0"/>
              <a:t>ПОДГОТОВКА ТЕКСТА СОГЛАШЕНИЯ ТБТ </a:t>
            </a:r>
            <a:r>
              <a:rPr lang="ru-RU" sz="1200" b="0" u="sng" dirty="0"/>
              <a:t>в формате «5 СТРАН ЕАЭС + ТРЕТЬЯ СТРАНА»</a:t>
            </a:r>
          </a:p>
          <a:p>
            <a:endParaRPr lang="ru-RU" sz="400" b="0" dirty="0"/>
          </a:p>
          <a:p>
            <a:endParaRPr lang="ru-RU" b="0" dirty="0"/>
          </a:p>
          <a:p>
            <a:endParaRPr lang="ru-RU" b="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2229394" y="4915106"/>
            <a:ext cx="8926286" cy="366603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200" dirty="0">
                <a:solidFill>
                  <a:schemeClr val="tx2"/>
                </a:solidFill>
                <a:latin typeface="Arial Narrow" panose="020B0606020202030204" pitchFamily="34" charset="0"/>
              </a:rPr>
              <a:t>(в том числе определение возможности применения третьей страной технических регламентов Союза)</a:t>
            </a: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485378" y="4758362"/>
            <a:ext cx="443575" cy="462357"/>
          </a:xfrm>
          <a:prstGeom prst="round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III </a:t>
            </a:r>
            <a:endParaRPr lang="ru-RU" dirty="0">
              <a:solidFill>
                <a:schemeClr val="tx2"/>
              </a:solidFill>
            </a:endParaRPr>
          </a:p>
        </p:txBody>
      </p:sp>
      <p:cxnSp>
        <p:nvCxnSpPr>
          <p:cNvPr id="3" name="Прямая со стрелкой 2"/>
          <p:cNvCxnSpPr>
            <a:endCxn id="24" idx="1"/>
          </p:cNvCxnSpPr>
          <p:nvPr/>
        </p:nvCxnSpPr>
        <p:spPr>
          <a:xfrm>
            <a:off x="1001488" y="5008026"/>
            <a:ext cx="66116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17825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866</TotalTime>
  <Words>359</Words>
  <Application>Microsoft Office PowerPoint</Application>
  <PresentationFormat>Широкоэкранный</PresentationFormat>
  <Paragraphs>43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Стрекалова Каролина Александровна</dc:creator>
  <cp:lastModifiedBy>Басалыга Инна</cp:lastModifiedBy>
  <cp:revision>99</cp:revision>
  <cp:lastPrinted>2025-08-07T06:24:17Z</cp:lastPrinted>
  <dcterms:created xsi:type="dcterms:W3CDTF">2025-05-27T13:19:37Z</dcterms:created>
  <dcterms:modified xsi:type="dcterms:W3CDTF">2025-08-14T10:42:43Z</dcterms:modified>
</cp:coreProperties>
</file>