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4" r:id="rId1"/>
    <p:sldMasterId id="2147483696" r:id="rId2"/>
    <p:sldMasterId id="2147483720" r:id="rId3"/>
    <p:sldMasterId id="2147483756" r:id="rId4"/>
  </p:sldMasterIdLst>
  <p:notesMasterIdLst>
    <p:notesMasterId r:id="rId27"/>
  </p:notesMasterIdLst>
  <p:sldIdLst>
    <p:sldId id="305" r:id="rId5"/>
    <p:sldId id="324" r:id="rId6"/>
    <p:sldId id="310" r:id="rId7"/>
    <p:sldId id="311" r:id="rId8"/>
    <p:sldId id="325" r:id="rId9"/>
    <p:sldId id="326" r:id="rId10"/>
    <p:sldId id="290" r:id="rId11"/>
    <p:sldId id="317" r:id="rId12"/>
    <p:sldId id="318" r:id="rId13"/>
    <p:sldId id="319" r:id="rId14"/>
    <p:sldId id="327" r:id="rId15"/>
    <p:sldId id="314" r:id="rId16"/>
    <p:sldId id="312" r:id="rId17"/>
    <p:sldId id="315" r:id="rId18"/>
    <p:sldId id="321" r:id="rId19"/>
    <p:sldId id="320" r:id="rId20"/>
    <p:sldId id="264" r:id="rId21"/>
    <p:sldId id="268" r:id="rId22"/>
    <p:sldId id="323" r:id="rId23"/>
    <p:sldId id="296" r:id="rId24"/>
    <p:sldId id="266" r:id="rId25"/>
    <p:sldId id="304" r:id="rId26"/>
  </p:sldIdLst>
  <p:sldSz cx="12192000" cy="6858000"/>
  <p:notesSz cx="6858000" cy="9144000"/>
  <p:embeddedFontLst>
    <p:embeddedFont>
      <p:font typeface="Arial Black" panose="020B0A04020102020204" pitchFamily="34" charset="0"/>
      <p:bold r:id="rId28"/>
    </p:embeddedFont>
    <p:embeddedFont>
      <p:font typeface="Arial Narrow" panose="020B0606020202030204" pitchFamily="34" charset="0"/>
      <p:regular r:id="rId29"/>
      <p:bold r:id="rId30"/>
      <p:italic r:id="rId31"/>
      <p:boldItalic r:id="rId32"/>
    </p:embeddedFont>
    <p:embeddedFont>
      <p:font typeface="Arial Unicode MS" panose="020B0604020202020204" pitchFamily="34" charset="-128"/>
      <p:regular r:id="rId33"/>
    </p:embeddedFont>
    <p:embeddedFont>
      <p:font typeface="Century Gothic" panose="020B0502020202020204" pitchFamily="34" charset="0"/>
      <p:regular r:id="rId34"/>
      <p:bold r:id="rId35"/>
      <p:italic r:id="rId36"/>
      <p:boldItalic r:id="rId37"/>
    </p:embeddedFont>
    <p:embeddedFont>
      <p:font typeface="Corbel" panose="020B0503020204020204" pitchFamily="34" charset="0"/>
      <p:regular r:id="rId38"/>
      <p:bold r:id="rId39"/>
      <p:italic r:id="rId40"/>
      <p:boldItalic r:id="rId41"/>
    </p:embeddedFont>
    <p:embeddedFont>
      <p:font typeface="Franklin Gothic Demi Cond" panose="020B0706030402020204" pitchFamily="34" charset="0"/>
      <p:regular r:id="rId42"/>
    </p:embeddedFont>
    <p:embeddedFont>
      <p:font typeface="Wingdings 2" panose="05020102010507070707" pitchFamily="18" charset="2"/>
      <p:regular r:id="rId43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600"/>
    <a:srgbClr val="373789"/>
    <a:srgbClr val="FDFDFD"/>
    <a:srgbClr val="004A91"/>
    <a:srgbClr val="C55A11"/>
    <a:srgbClr val="96BB22"/>
    <a:srgbClr val="0070C0"/>
    <a:srgbClr val="B1B7BF"/>
    <a:srgbClr val="867C73"/>
    <a:srgbClr val="6AA3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156" autoAdjust="0"/>
    <p:restoredTop sz="94660"/>
  </p:normalViewPr>
  <p:slideViewPr>
    <p:cSldViewPr snapToGrid="0">
      <p:cViewPr>
        <p:scale>
          <a:sx n="82" d="100"/>
          <a:sy n="82" d="100"/>
        </p:scale>
        <p:origin x="426" y="7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2.fntdata"/><Relationship Id="rId21" Type="http://schemas.openxmlformats.org/officeDocument/2006/relationships/slide" Target="slides/slide17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4.fntdata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9CAE3F-C0AB-428E-866A-F80F84AE753E}" type="datetimeFigureOut">
              <a:rPr lang="ru-RU" smtClean="0"/>
              <a:t>14.08.2025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2C0B5A-D5CA-4D72-BD01-3AF33D2AAC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9041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C0B5A-D5CA-4D72-BD01-3AF33D2AAC0E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46464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6DA9C1-3603-4A14-8CED-315DA9E70777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9931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C0B5A-D5CA-4D72-BD01-3AF33D2AAC0E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7249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6DA9C1-3603-4A14-8CED-315DA9E70777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6956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6DA9C1-3603-4A14-8CED-315DA9E70777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0656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6DA9C1-3603-4A14-8CED-315DA9E70777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6280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C0B5A-D5CA-4D72-BD01-3AF33D2AAC0E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5289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C0B5A-D5CA-4D72-BD01-3AF33D2AAC0E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31434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C0B5A-D5CA-4D72-BD01-3AF33D2AAC0E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5429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C0B5A-D5CA-4D72-BD01-3AF33D2AAC0E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56695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C0B5A-D5CA-4D72-BD01-3AF33D2AAC0E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06773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6DA9C1-3603-4A14-8CED-315DA9E70777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1351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C0B5A-D5CA-4D72-BD01-3AF33D2AAC0E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91083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C0B5A-D5CA-4D72-BD01-3AF33D2AAC0E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66960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C0B5A-D5CA-4D72-BD01-3AF33D2AAC0E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8149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6DA9C1-3603-4A14-8CED-315DA9E70777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3502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C0B5A-D5CA-4D72-BD01-3AF33D2AAC0E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22130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C0B5A-D5CA-4D72-BD01-3AF33D2AAC0E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87873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C0B5A-D5CA-4D72-BD01-3AF33D2AAC0E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26586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C0B5A-D5CA-4D72-BD01-3AF33D2AAC0E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80241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6DA9C1-3603-4A14-8CED-315DA9E70777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8106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6DA9C1-3603-4A14-8CED-315DA9E70777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558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A21E-658F-4E3B-9D37-A2811294C7A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14.08.2025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ED4BF-5AE0-4129-833E-C4A6072DA1E8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436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A21E-658F-4E3B-9D37-A2811294C7A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14.08.2025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ED4BF-5AE0-4129-833E-C4A6072DA1E8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895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A21E-658F-4E3B-9D37-A2811294C7A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14.08.2025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ED4BF-5AE0-4129-833E-C4A6072DA1E8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2147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6220A-ED28-4B0F-8AF6-901716AE4442}" type="datetimeFigureOut">
              <a:rPr lang="ru-RU" smtClean="0">
                <a:solidFill>
                  <a:srgbClr val="4D4D4D">
                    <a:tint val="75000"/>
                  </a:srgbClr>
                </a:solidFill>
              </a:rPr>
              <a:pPr/>
              <a:t>14.08.2025</a:t>
            </a:fld>
            <a:endParaRPr lang="ru-RU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B8124-6597-4820-97AE-F5F4C2EA7B42}" type="slidenum">
              <a:rPr lang="ru-RU" smtClean="0">
                <a:solidFill>
                  <a:srgbClr val="4D4D4D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4D4D4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5527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6220A-ED28-4B0F-8AF6-901716AE4442}" type="datetimeFigureOut">
              <a:rPr lang="ru-RU" smtClean="0">
                <a:solidFill>
                  <a:srgbClr val="4D4D4D">
                    <a:tint val="75000"/>
                  </a:srgbClr>
                </a:solidFill>
              </a:rPr>
              <a:pPr/>
              <a:t>14.08.2025</a:t>
            </a:fld>
            <a:endParaRPr lang="ru-RU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B8124-6597-4820-97AE-F5F4C2EA7B42}" type="slidenum">
              <a:rPr lang="ru-RU" smtClean="0">
                <a:solidFill>
                  <a:srgbClr val="4D4D4D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4D4D4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2896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6220A-ED28-4B0F-8AF6-901716AE4442}" type="datetimeFigureOut">
              <a:rPr lang="ru-RU" smtClean="0">
                <a:solidFill>
                  <a:srgbClr val="4D4D4D">
                    <a:tint val="75000"/>
                  </a:srgbClr>
                </a:solidFill>
              </a:rPr>
              <a:pPr/>
              <a:t>14.08.2025</a:t>
            </a:fld>
            <a:endParaRPr lang="ru-RU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B8124-6597-4820-97AE-F5F4C2EA7B42}" type="slidenum">
              <a:rPr lang="ru-RU" smtClean="0">
                <a:solidFill>
                  <a:srgbClr val="4D4D4D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4D4D4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884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6220A-ED28-4B0F-8AF6-901716AE4442}" type="datetimeFigureOut">
              <a:rPr lang="ru-RU" smtClean="0">
                <a:solidFill>
                  <a:srgbClr val="4D4D4D">
                    <a:tint val="75000"/>
                  </a:srgbClr>
                </a:solidFill>
              </a:rPr>
              <a:pPr/>
              <a:t>14.08.2025</a:t>
            </a:fld>
            <a:endParaRPr lang="ru-RU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B8124-6597-4820-97AE-F5F4C2EA7B42}" type="slidenum">
              <a:rPr lang="ru-RU" smtClean="0">
                <a:solidFill>
                  <a:srgbClr val="4D4D4D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4D4D4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1173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6220A-ED28-4B0F-8AF6-901716AE4442}" type="datetimeFigureOut">
              <a:rPr lang="ru-RU" smtClean="0">
                <a:solidFill>
                  <a:srgbClr val="4D4D4D">
                    <a:tint val="75000"/>
                  </a:srgbClr>
                </a:solidFill>
              </a:rPr>
              <a:pPr/>
              <a:t>14.08.2025</a:t>
            </a:fld>
            <a:endParaRPr lang="ru-RU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B8124-6597-4820-97AE-F5F4C2EA7B42}" type="slidenum">
              <a:rPr lang="ru-RU" smtClean="0">
                <a:solidFill>
                  <a:srgbClr val="4D4D4D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4D4D4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786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6220A-ED28-4B0F-8AF6-901716AE4442}" type="datetimeFigureOut">
              <a:rPr lang="ru-RU" smtClean="0">
                <a:solidFill>
                  <a:srgbClr val="4D4D4D">
                    <a:tint val="75000"/>
                  </a:srgbClr>
                </a:solidFill>
              </a:rPr>
              <a:pPr/>
              <a:t>14.08.2025</a:t>
            </a:fld>
            <a:endParaRPr lang="ru-RU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B8124-6597-4820-97AE-F5F4C2EA7B42}" type="slidenum">
              <a:rPr lang="ru-RU" smtClean="0">
                <a:solidFill>
                  <a:srgbClr val="4D4D4D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4D4D4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3763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6220A-ED28-4B0F-8AF6-901716AE4442}" type="datetimeFigureOut">
              <a:rPr lang="ru-RU" smtClean="0">
                <a:solidFill>
                  <a:srgbClr val="4D4D4D">
                    <a:tint val="75000"/>
                  </a:srgbClr>
                </a:solidFill>
              </a:rPr>
              <a:pPr/>
              <a:t>14.08.2025</a:t>
            </a:fld>
            <a:endParaRPr lang="ru-RU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B8124-6597-4820-97AE-F5F4C2EA7B42}" type="slidenum">
              <a:rPr lang="ru-RU" smtClean="0">
                <a:solidFill>
                  <a:srgbClr val="4D4D4D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4D4D4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510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6220A-ED28-4B0F-8AF6-901716AE4442}" type="datetimeFigureOut">
              <a:rPr lang="ru-RU" smtClean="0">
                <a:solidFill>
                  <a:srgbClr val="4D4D4D">
                    <a:tint val="75000"/>
                  </a:srgbClr>
                </a:solidFill>
              </a:rPr>
              <a:pPr/>
              <a:t>14.08.2025</a:t>
            </a:fld>
            <a:endParaRPr lang="ru-RU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B8124-6597-4820-97AE-F5F4C2EA7B42}" type="slidenum">
              <a:rPr lang="ru-RU" smtClean="0">
                <a:solidFill>
                  <a:srgbClr val="4D4D4D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4D4D4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17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A21E-658F-4E3B-9D37-A2811294C7A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14.08.2025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ED4BF-5AE0-4129-833E-C4A6072DA1E8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2666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6220A-ED28-4B0F-8AF6-901716AE4442}" type="datetimeFigureOut">
              <a:rPr lang="ru-RU" smtClean="0">
                <a:solidFill>
                  <a:srgbClr val="4D4D4D">
                    <a:tint val="75000"/>
                  </a:srgbClr>
                </a:solidFill>
              </a:rPr>
              <a:pPr/>
              <a:t>14.08.2025</a:t>
            </a:fld>
            <a:endParaRPr lang="ru-RU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B8124-6597-4820-97AE-F5F4C2EA7B42}" type="slidenum">
              <a:rPr lang="ru-RU" smtClean="0">
                <a:solidFill>
                  <a:srgbClr val="4D4D4D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4D4D4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7932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6220A-ED28-4B0F-8AF6-901716AE4442}" type="datetimeFigureOut">
              <a:rPr lang="ru-RU" smtClean="0">
                <a:solidFill>
                  <a:srgbClr val="4D4D4D">
                    <a:tint val="75000"/>
                  </a:srgbClr>
                </a:solidFill>
              </a:rPr>
              <a:pPr/>
              <a:t>14.08.2025</a:t>
            </a:fld>
            <a:endParaRPr lang="ru-RU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B8124-6597-4820-97AE-F5F4C2EA7B42}" type="slidenum">
              <a:rPr lang="ru-RU" smtClean="0">
                <a:solidFill>
                  <a:srgbClr val="4D4D4D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4D4D4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5827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6220A-ED28-4B0F-8AF6-901716AE4442}" type="datetimeFigureOut">
              <a:rPr lang="ru-RU" smtClean="0">
                <a:solidFill>
                  <a:srgbClr val="4D4D4D">
                    <a:tint val="75000"/>
                  </a:srgbClr>
                </a:solidFill>
              </a:rPr>
              <a:pPr/>
              <a:t>14.08.2025</a:t>
            </a:fld>
            <a:endParaRPr lang="ru-RU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B8124-6597-4820-97AE-F5F4C2EA7B42}" type="slidenum">
              <a:rPr lang="ru-RU" smtClean="0">
                <a:solidFill>
                  <a:srgbClr val="4D4D4D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4D4D4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5209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6220A-ED28-4B0F-8AF6-901716AE4442}" type="datetimeFigureOut">
              <a:rPr lang="ru-RU" smtClean="0">
                <a:solidFill>
                  <a:srgbClr val="4D4D4D">
                    <a:tint val="75000"/>
                  </a:srgbClr>
                </a:solidFill>
              </a:rPr>
              <a:pPr/>
              <a:t>14.08.2025</a:t>
            </a:fld>
            <a:endParaRPr lang="ru-RU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B8124-6597-4820-97AE-F5F4C2EA7B42}" type="slidenum">
              <a:rPr lang="ru-RU" smtClean="0">
                <a:solidFill>
                  <a:srgbClr val="4D4D4D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4D4D4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6709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6220A-ED28-4B0F-8AF6-901716AE4442}" type="datetimeFigureOut">
              <a:rPr lang="ru-RU" smtClean="0">
                <a:solidFill>
                  <a:srgbClr val="4D4D4D">
                    <a:tint val="75000"/>
                  </a:srgbClr>
                </a:solidFill>
              </a:rPr>
              <a:pPr/>
              <a:t>14.08.2025</a:t>
            </a:fld>
            <a:endParaRPr lang="ru-RU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B8124-6597-4820-97AE-F5F4C2EA7B42}" type="slidenum">
              <a:rPr lang="ru-RU" smtClean="0">
                <a:solidFill>
                  <a:srgbClr val="4D4D4D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4D4D4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5144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6220A-ED28-4B0F-8AF6-901716AE4442}" type="datetimeFigureOut">
              <a:rPr lang="ru-RU" smtClean="0">
                <a:solidFill>
                  <a:srgbClr val="4D4D4D">
                    <a:tint val="75000"/>
                  </a:srgbClr>
                </a:solidFill>
              </a:rPr>
              <a:pPr/>
              <a:t>14.08.2025</a:t>
            </a:fld>
            <a:endParaRPr lang="ru-RU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B8124-6597-4820-97AE-F5F4C2EA7B42}" type="slidenum">
              <a:rPr lang="ru-RU" smtClean="0">
                <a:solidFill>
                  <a:srgbClr val="4D4D4D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4D4D4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2904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6220A-ED28-4B0F-8AF6-901716AE4442}" type="datetimeFigureOut">
              <a:rPr lang="ru-RU" smtClean="0">
                <a:solidFill>
                  <a:srgbClr val="4D4D4D">
                    <a:tint val="75000"/>
                  </a:srgbClr>
                </a:solidFill>
              </a:rPr>
              <a:pPr/>
              <a:t>14.08.2025</a:t>
            </a:fld>
            <a:endParaRPr lang="ru-RU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B8124-6597-4820-97AE-F5F4C2EA7B42}" type="slidenum">
              <a:rPr lang="ru-RU" smtClean="0">
                <a:solidFill>
                  <a:srgbClr val="4D4D4D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4D4D4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4402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6220A-ED28-4B0F-8AF6-901716AE4442}" type="datetimeFigureOut">
              <a:rPr lang="ru-RU" smtClean="0">
                <a:solidFill>
                  <a:srgbClr val="4D4D4D">
                    <a:tint val="75000"/>
                  </a:srgbClr>
                </a:solidFill>
              </a:rPr>
              <a:pPr/>
              <a:t>14.08.2025</a:t>
            </a:fld>
            <a:endParaRPr lang="ru-RU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B8124-6597-4820-97AE-F5F4C2EA7B42}" type="slidenum">
              <a:rPr lang="ru-RU" smtClean="0">
                <a:solidFill>
                  <a:srgbClr val="4D4D4D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4D4D4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3670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6220A-ED28-4B0F-8AF6-901716AE4442}" type="datetimeFigureOut">
              <a:rPr lang="ru-RU" smtClean="0">
                <a:solidFill>
                  <a:srgbClr val="4D4D4D">
                    <a:tint val="75000"/>
                  </a:srgbClr>
                </a:solidFill>
              </a:rPr>
              <a:pPr/>
              <a:t>14.08.2025</a:t>
            </a:fld>
            <a:endParaRPr lang="ru-RU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B8124-6597-4820-97AE-F5F4C2EA7B42}" type="slidenum">
              <a:rPr lang="ru-RU" smtClean="0">
                <a:solidFill>
                  <a:srgbClr val="4D4D4D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4D4D4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9405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6220A-ED28-4B0F-8AF6-901716AE4442}" type="datetimeFigureOut">
              <a:rPr lang="ru-RU" smtClean="0">
                <a:solidFill>
                  <a:srgbClr val="4D4D4D">
                    <a:tint val="75000"/>
                  </a:srgbClr>
                </a:solidFill>
              </a:rPr>
              <a:pPr/>
              <a:t>14.08.2025</a:t>
            </a:fld>
            <a:endParaRPr lang="ru-RU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B8124-6597-4820-97AE-F5F4C2EA7B42}" type="slidenum">
              <a:rPr lang="ru-RU" smtClean="0">
                <a:solidFill>
                  <a:srgbClr val="4D4D4D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4D4D4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092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A21E-658F-4E3B-9D37-A2811294C7A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14.08.2025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ED4BF-5AE0-4129-833E-C4A6072DA1E8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4910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6220A-ED28-4B0F-8AF6-901716AE4442}" type="datetimeFigureOut">
              <a:rPr lang="ru-RU" smtClean="0">
                <a:solidFill>
                  <a:srgbClr val="4D4D4D">
                    <a:tint val="75000"/>
                  </a:srgbClr>
                </a:solidFill>
              </a:rPr>
              <a:pPr/>
              <a:t>14.08.2025</a:t>
            </a:fld>
            <a:endParaRPr lang="ru-RU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B8124-6597-4820-97AE-F5F4C2EA7B42}" type="slidenum">
              <a:rPr lang="ru-RU" smtClean="0">
                <a:solidFill>
                  <a:srgbClr val="4D4D4D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4D4D4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5450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6220A-ED28-4B0F-8AF6-901716AE4442}" type="datetimeFigureOut">
              <a:rPr lang="ru-RU" smtClean="0">
                <a:solidFill>
                  <a:srgbClr val="4D4D4D">
                    <a:tint val="75000"/>
                  </a:srgbClr>
                </a:solidFill>
              </a:rPr>
              <a:pPr/>
              <a:t>14.08.2025</a:t>
            </a:fld>
            <a:endParaRPr lang="ru-RU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B8124-6597-4820-97AE-F5F4C2EA7B42}" type="slidenum">
              <a:rPr lang="ru-RU" smtClean="0">
                <a:solidFill>
                  <a:srgbClr val="4D4D4D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4D4D4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8157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6220A-ED28-4B0F-8AF6-901716AE4442}" type="datetimeFigureOut">
              <a:rPr lang="ru-RU" smtClean="0">
                <a:solidFill>
                  <a:srgbClr val="4D4D4D">
                    <a:tint val="75000"/>
                  </a:srgbClr>
                </a:solidFill>
              </a:rPr>
              <a:pPr/>
              <a:t>14.08.2025</a:t>
            </a:fld>
            <a:endParaRPr lang="ru-RU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B8124-6597-4820-97AE-F5F4C2EA7B42}" type="slidenum">
              <a:rPr lang="ru-RU" smtClean="0">
                <a:solidFill>
                  <a:srgbClr val="4D4D4D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4D4D4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5490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6220A-ED28-4B0F-8AF6-901716AE4442}" type="datetimeFigureOut">
              <a:rPr lang="ru-RU" smtClean="0">
                <a:solidFill>
                  <a:srgbClr val="4D4D4D">
                    <a:tint val="75000"/>
                  </a:srgbClr>
                </a:solidFill>
              </a:rPr>
              <a:pPr/>
              <a:t>14.08.2025</a:t>
            </a:fld>
            <a:endParaRPr lang="ru-RU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B8124-6597-4820-97AE-F5F4C2EA7B42}" type="slidenum">
              <a:rPr lang="ru-RU" smtClean="0">
                <a:solidFill>
                  <a:srgbClr val="4D4D4D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4D4D4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1917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smtClean="0">
                <a:solidFill>
                  <a:prstClr val="black"/>
                </a:solidFill>
              </a:rPr>
              <a:pPr/>
              <a:t>8/14/2025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00C6BB"/>
                </a:solidFill>
              </a:rPr>
              <a:pPr/>
              <a:t>‹#›</a:t>
            </a:fld>
            <a:endParaRPr lang="en-US" dirty="0">
              <a:solidFill>
                <a:srgbClr val="00C6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9349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smtClean="0">
                <a:solidFill>
                  <a:prstClr val="black"/>
                </a:solidFill>
              </a:rPr>
              <a:pPr/>
              <a:t>8/14/2025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00C6BB"/>
                </a:solidFill>
              </a:rPr>
              <a:pPr/>
              <a:t>‹#›</a:t>
            </a:fld>
            <a:endParaRPr lang="en-US" dirty="0">
              <a:solidFill>
                <a:srgbClr val="00C6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9713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smtClean="0">
                <a:solidFill>
                  <a:prstClr val="black"/>
                </a:solidFill>
              </a:rPr>
              <a:pPr/>
              <a:t>8/14/2025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00C6BB"/>
                </a:solidFill>
              </a:rPr>
              <a:pPr/>
              <a:t>‹#›</a:t>
            </a:fld>
            <a:endParaRPr lang="en-US" dirty="0">
              <a:solidFill>
                <a:srgbClr val="00C6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4091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smtClean="0">
                <a:solidFill>
                  <a:prstClr val="black"/>
                </a:solidFill>
              </a:rPr>
              <a:pPr/>
              <a:t>8/14/2025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00C6BB"/>
                </a:solidFill>
              </a:rPr>
              <a:pPr/>
              <a:t>‹#›</a:t>
            </a:fld>
            <a:endParaRPr lang="en-US" dirty="0">
              <a:solidFill>
                <a:srgbClr val="00C6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0643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smtClean="0">
                <a:solidFill>
                  <a:prstClr val="black"/>
                </a:solidFill>
              </a:rPr>
              <a:pPr/>
              <a:t>8/14/2025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00C6BB"/>
                </a:solidFill>
              </a:rPr>
              <a:pPr/>
              <a:t>‹#›</a:t>
            </a:fld>
            <a:endParaRPr lang="en-US" dirty="0">
              <a:solidFill>
                <a:srgbClr val="00C6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0247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smtClean="0">
                <a:solidFill>
                  <a:prstClr val="black"/>
                </a:solidFill>
              </a:rPr>
              <a:pPr/>
              <a:t>8/14/2025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00C6BB"/>
                </a:solidFill>
              </a:rPr>
              <a:pPr/>
              <a:t>‹#›</a:t>
            </a:fld>
            <a:endParaRPr lang="en-US" dirty="0">
              <a:solidFill>
                <a:srgbClr val="00C6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808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A21E-658F-4E3B-9D37-A2811294C7A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14.08.2025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ED4BF-5AE0-4129-833E-C4A6072DA1E8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31402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smtClean="0">
                <a:solidFill>
                  <a:prstClr val="black"/>
                </a:solidFill>
              </a:rPr>
              <a:pPr/>
              <a:t>8/14/2025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00C6BB"/>
                </a:solidFill>
              </a:rPr>
              <a:pPr/>
              <a:t>‹#›</a:t>
            </a:fld>
            <a:endParaRPr lang="en-US" dirty="0">
              <a:solidFill>
                <a:srgbClr val="00C6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9771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smtClean="0">
                <a:solidFill>
                  <a:prstClr val="black"/>
                </a:solidFill>
              </a:rPr>
              <a:pPr/>
              <a:t>8/14/2025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00C6BB"/>
                </a:solidFill>
              </a:rPr>
              <a:pPr/>
              <a:t>‹#›</a:t>
            </a:fld>
            <a:endParaRPr lang="en-US" dirty="0">
              <a:solidFill>
                <a:srgbClr val="00C6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7745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8C79C5D-2A6F-F04D-97DA-BEF2467B64E4}" type="datetimeFigureOut">
              <a:rPr lang="en-US" smtClean="0">
                <a:solidFill>
                  <a:prstClr val="black"/>
                </a:solidFill>
              </a:rPr>
              <a:pPr/>
              <a:t>8/14/2025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smtClean="0">
                <a:solidFill>
                  <a:srgbClr val="00C6BB"/>
                </a:solidFill>
              </a:rPr>
              <a:pPr/>
              <a:t>‹#›</a:t>
            </a:fld>
            <a:endParaRPr lang="en-US" dirty="0">
              <a:solidFill>
                <a:srgbClr val="00C6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0687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smtClean="0">
                <a:solidFill>
                  <a:prstClr val="black"/>
                </a:solidFill>
              </a:rPr>
              <a:pPr/>
              <a:t>8/14/2025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00C6BB"/>
                </a:solidFill>
              </a:rPr>
              <a:pPr/>
              <a:t>‹#›</a:t>
            </a:fld>
            <a:endParaRPr lang="en-US" dirty="0">
              <a:solidFill>
                <a:srgbClr val="00C6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1974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smtClean="0">
                <a:solidFill>
                  <a:prstClr val="black"/>
                </a:solidFill>
              </a:rPr>
              <a:pPr/>
              <a:t>8/14/2025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00C6BB"/>
                </a:solidFill>
              </a:rPr>
              <a:pPr/>
              <a:t>‹#›</a:t>
            </a:fld>
            <a:endParaRPr lang="en-US" dirty="0">
              <a:solidFill>
                <a:srgbClr val="00C6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3968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smtClean="0">
                <a:solidFill>
                  <a:prstClr val="black"/>
                </a:solidFill>
              </a:rPr>
              <a:pPr/>
              <a:t>8/14/2025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00C6BB"/>
                </a:solidFill>
              </a:rPr>
              <a:pPr/>
              <a:t>‹#›</a:t>
            </a:fld>
            <a:endParaRPr lang="en-US" dirty="0">
              <a:solidFill>
                <a:srgbClr val="00C6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6021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smtClean="0">
                <a:solidFill>
                  <a:prstClr val="black"/>
                </a:solidFill>
              </a:rPr>
              <a:pPr/>
              <a:t>8/14/2025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00C6BB"/>
                </a:solidFill>
              </a:rPr>
              <a:pPr/>
              <a:t>‹#›</a:t>
            </a:fld>
            <a:endParaRPr lang="en-US" dirty="0">
              <a:solidFill>
                <a:srgbClr val="00C6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7888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smtClean="0">
                <a:solidFill>
                  <a:prstClr val="black"/>
                </a:solidFill>
              </a:rPr>
              <a:pPr/>
              <a:t>8/14/2025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00C6BB"/>
                </a:solidFill>
              </a:rPr>
              <a:pPr/>
              <a:t>‹#›</a:t>
            </a:fld>
            <a:endParaRPr lang="en-US" dirty="0">
              <a:solidFill>
                <a:srgbClr val="00C6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155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A21E-658F-4E3B-9D37-A2811294C7A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14.08.2025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ED4BF-5AE0-4129-833E-C4A6072DA1E8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002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A21E-658F-4E3B-9D37-A2811294C7A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14.08.2025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ED4BF-5AE0-4129-833E-C4A6072DA1E8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090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A21E-658F-4E3B-9D37-A2811294C7A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14.08.2025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ED4BF-5AE0-4129-833E-C4A6072DA1E8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926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A21E-658F-4E3B-9D37-A2811294C7A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14.08.2025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ED4BF-5AE0-4129-833E-C4A6072DA1E8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732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A21E-658F-4E3B-9D37-A2811294C7A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14.08.2025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ED4BF-5AE0-4129-833E-C4A6072DA1E8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007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66A21E-658F-4E3B-9D37-A2811294C7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ED4BF-5AE0-4129-833E-C4A6072DA1E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939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A6220A-ED28-4B0F-8AF6-901716AE4442}" type="datetimeFigureOut">
              <a:rPr lang="ru-RU" smtClean="0">
                <a:solidFill>
                  <a:srgbClr val="4D4D4D">
                    <a:tint val="75000"/>
                  </a:srgbClr>
                </a:solidFill>
              </a:rPr>
              <a:pPr/>
              <a:t>14.08.2025</a:t>
            </a:fld>
            <a:endParaRPr lang="ru-RU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B8124-6597-4820-97AE-F5F4C2EA7B42}" type="slidenum">
              <a:rPr lang="ru-RU" smtClean="0">
                <a:solidFill>
                  <a:srgbClr val="4D4D4D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4D4D4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265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A6220A-ED28-4B0F-8AF6-901716AE4442}" type="datetimeFigureOut">
              <a:rPr lang="ru-RU" smtClean="0">
                <a:solidFill>
                  <a:srgbClr val="4D4D4D">
                    <a:tint val="75000"/>
                  </a:srgbClr>
                </a:solidFill>
              </a:rPr>
              <a:pPr/>
              <a:t>14.08.2025</a:t>
            </a:fld>
            <a:endParaRPr lang="ru-RU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srgbClr val="4D4D4D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B8124-6597-4820-97AE-F5F4C2EA7B42}" type="slidenum">
              <a:rPr lang="ru-RU" smtClean="0">
                <a:solidFill>
                  <a:srgbClr val="4D4D4D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4D4D4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777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pPr defTabSz="457200"/>
            <a:fld id="{09B482E8-6E0E-1B4F-B1FD-C69DB9E858D9}" type="datetimeFigureOut">
              <a:rPr lang="en-US" smtClean="0">
                <a:solidFill>
                  <a:prstClr val="black"/>
                </a:solidFill>
              </a:rPr>
              <a:pPr defTabSz="457200"/>
              <a:t>8/14/2025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pPr defTabSz="457200"/>
            <a:fld id="{D57F1E4F-1CFF-5643-939E-217C01CDF565}" type="slidenum">
              <a:rPr lang="en-US" smtClean="0">
                <a:solidFill>
                  <a:srgbClr val="00C6BB"/>
                </a:solidFill>
              </a:rPr>
              <a:pPr defTabSz="457200"/>
              <a:t>‹#›</a:t>
            </a:fld>
            <a:endParaRPr lang="en-US" dirty="0">
              <a:solidFill>
                <a:srgbClr val="00C6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098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4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6.png"/><Relationship Id="rId5" Type="http://schemas.openxmlformats.org/officeDocument/2006/relationships/image" Target="../media/image24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4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10" Type="http://schemas.microsoft.com/office/2007/relationships/hdphoto" Target="../media/hdphoto7.wdp"/><Relationship Id="rId4" Type="http://schemas.openxmlformats.org/officeDocument/2006/relationships/image" Target="../media/image5.png"/><Relationship Id="rId9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42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.pn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4.wdp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12" Type="http://schemas.openxmlformats.org/officeDocument/2006/relationships/image" Target="../media/image12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35.xml"/><Relationship Id="rId6" Type="http://schemas.microsoft.com/office/2007/relationships/hdphoto" Target="../media/hdphoto1.wdp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5" Type="http://schemas.microsoft.com/office/2007/relationships/hdphoto" Target="../media/hdphoto5.wdp"/><Relationship Id="rId10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openxmlformats.org/officeDocument/2006/relationships/image" Target="../media/image10.png"/><Relationship Id="rId1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5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4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2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3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9681" y="329468"/>
            <a:ext cx="9530079" cy="1325563"/>
          </a:xfrm>
        </p:spPr>
        <p:txBody>
          <a:bodyPr>
            <a:noAutofit/>
          </a:bodyPr>
          <a:lstStyle/>
          <a:p>
            <a:pPr algn="ctr"/>
            <a:r>
              <a:rPr lang="ru-RU" sz="3600" dirty="0">
                <a:solidFill>
                  <a:srgbClr val="016726"/>
                </a:solidFill>
                <a:latin typeface="Arial Black" panose="020B0A04020102020204" pitchFamily="34" charset="0"/>
              </a:rPr>
              <a:t>ЕВРАЗИЙСКОЕ СОТРУДНИЧЕСТВО </a:t>
            </a:r>
            <a:br>
              <a:rPr lang="ru-RU" sz="3600" dirty="0">
                <a:solidFill>
                  <a:srgbClr val="016726"/>
                </a:solidFill>
                <a:latin typeface="Arial Black" panose="020B0A04020102020204" pitchFamily="34" charset="0"/>
              </a:rPr>
            </a:br>
            <a:r>
              <a:rPr lang="ru-RU" sz="3600" dirty="0">
                <a:solidFill>
                  <a:srgbClr val="016726"/>
                </a:solidFill>
                <a:latin typeface="Arial Black" panose="020B0A04020102020204" pitchFamily="34" charset="0"/>
              </a:rPr>
              <a:t>ПО АККРЕДИТАЦИИ </a:t>
            </a:r>
            <a:endParaRPr lang="ru-RU" sz="36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78" y="263372"/>
            <a:ext cx="1390786" cy="139165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618515" y="5726369"/>
            <a:ext cx="525681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867C7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Владимир Черняк</a:t>
            </a:r>
          </a:p>
          <a:p>
            <a:r>
              <a:rPr lang="ru-RU" sz="2000" dirty="0">
                <a:solidFill>
                  <a:srgbClr val="867C7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Директор Бюро по стандартам – </a:t>
            </a:r>
          </a:p>
          <a:p>
            <a:r>
              <a:rPr lang="ru-RU" sz="2000" dirty="0">
                <a:solidFill>
                  <a:srgbClr val="867C7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Ответственный секретарь МГС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C0C3711-868C-5E15-1808-6E23FE493E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4" t="10952" r="6067" b="6563"/>
          <a:stretch/>
        </p:blipFill>
        <p:spPr>
          <a:xfrm>
            <a:off x="6121496" y="2083405"/>
            <a:ext cx="5236144" cy="2261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2225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B61851C-183E-12B3-9C26-9E181FE87BC6}"/>
              </a:ext>
            </a:extLst>
          </p:cNvPr>
          <p:cNvSpPr txBox="1"/>
          <p:nvPr/>
        </p:nvSpPr>
        <p:spPr>
          <a:xfrm>
            <a:off x="6442934" y="2036050"/>
            <a:ext cx="89797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>
                <a:solidFill>
                  <a:srgbClr val="0070C0"/>
                </a:solidFill>
                <a:latin typeface="Franklin Gothic Demi Cond" panose="020B0706030402020204" pitchFamily="34" charset="0"/>
              </a:rPr>
              <a:t>“  </a:t>
            </a:r>
            <a:endParaRPr lang="ru-RU" sz="13800" dirty="0">
              <a:solidFill>
                <a:srgbClr val="0070C0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57335" y="236129"/>
            <a:ext cx="74161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004A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ЗАСЕДАНИЕ СОВЕТА </a:t>
            </a:r>
          </a:p>
          <a:p>
            <a:r>
              <a:rPr lang="ru-RU" sz="4000" b="1" dirty="0">
                <a:solidFill>
                  <a:srgbClr val="004A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 ПРАВИТЕЛЬСТВ СНГ</a:t>
            </a:r>
          </a:p>
        </p:txBody>
      </p:sp>
      <p:sp>
        <p:nvSpPr>
          <p:cNvPr id="7" name="Овал 6"/>
          <p:cNvSpPr/>
          <p:nvPr/>
        </p:nvSpPr>
        <p:spPr>
          <a:xfrm>
            <a:off x="1555531" y="4561489"/>
            <a:ext cx="1025790" cy="987973"/>
          </a:xfrm>
          <a:prstGeom prst="ellipse">
            <a:avLst/>
          </a:prstGeom>
          <a:solidFill>
            <a:srgbClr val="D5D5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535732" y="2830467"/>
            <a:ext cx="494270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>
                <a:solidFill>
                  <a:srgbClr val="004A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lang="ru-RU" sz="1600" dirty="0">
                <a:solidFill>
                  <a:srgbClr val="004A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этой связи считаем необходимым объединить наши усилия на следующие направления. Первое. Выступаем за скорейшее формирование на пространстве и Содружества полноценной зоны свободной торговли без изъятий и ограничений.</a:t>
            </a:r>
          </a:p>
          <a:p>
            <a:pPr algn="just"/>
            <a:r>
              <a:rPr lang="ru-RU" sz="1600" dirty="0">
                <a:solidFill>
                  <a:srgbClr val="004A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Предлагаем пересмотреть Положение действующего Договора СНГ о зоне свободной торговли, ускорить принятие соглашения об устранении технических барьеров и взаимное признание результатов оценки соответствия объектов технического регулирования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77" y="342923"/>
            <a:ext cx="1312470" cy="124997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137133" y="6046001"/>
            <a:ext cx="61115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 октября 2023 года</a:t>
            </a:r>
          </a:p>
          <a:p>
            <a: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Бишкек, Кыргызская Республика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551596" y="1794287"/>
            <a:ext cx="39268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4A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Абдулла </a:t>
            </a:r>
            <a:r>
              <a:rPr lang="ru-RU" sz="2000" b="1" dirty="0" err="1">
                <a:solidFill>
                  <a:srgbClr val="004A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Нигматович</a:t>
            </a:r>
            <a:r>
              <a:rPr lang="ru-RU" sz="2000" b="1" dirty="0">
                <a:solidFill>
                  <a:srgbClr val="004A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rgbClr val="004A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Арипов</a:t>
            </a:r>
            <a:endParaRPr lang="ru-RU" sz="2000" b="1" i="0" dirty="0">
              <a:solidFill>
                <a:srgbClr val="004A9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795876" y="2114160"/>
            <a:ext cx="46825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Премьер-министр Республики Узбекистан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B230E8-8ADF-249C-639C-F4238C295E27}"/>
              </a:ext>
            </a:extLst>
          </p:cNvPr>
          <p:cNvSpPr txBox="1"/>
          <p:nvPr/>
        </p:nvSpPr>
        <p:spPr>
          <a:xfrm>
            <a:off x="10652720" y="5025290"/>
            <a:ext cx="89797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>
                <a:solidFill>
                  <a:srgbClr val="0070C0"/>
                </a:solidFill>
                <a:latin typeface="Franklin Gothic Demi Cond" panose="020B0706030402020204" pitchFamily="34" charset="0"/>
              </a:rPr>
              <a:t>”  </a:t>
            </a:r>
            <a:endParaRPr lang="ru-RU" sz="13800" dirty="0">
              <a:solidFill>
                <a:srgbClr val="0070C0"/>
              </a:solidFill>
              <a:latin typeface="Franklin Gothic Demi Cond" panose="020B0706030402020204" pitchFamily="34" charset="0"/>
            </a:endParaRPr>
          </a:p>
        </p:txBody>
      </p:sp>
      <p:pic>
        <p:nvPicPr>
          <p:cNvPr id="10" name="Рисунок 9" descr="Изображение выглядит как Человеческое лицо, одежда, человек, костю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6ED2AC5-FFA6-7BF1-6598-D406C29264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7" b="6250"/>
          <a:stretch/>
        </p:blipFill>
        <p:spPr>
          <a:xfrm>
            <a:off x="2170495" y="2495626"/>
            <a:ext cx="4007193" cy="3512829"/>
          </a:xfrm>
          <a:prstGeom prst="hexagon">
            <a:avLst/>
          </a:prstGeom>
          <a:ln w="11112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00053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4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804" y="3402416"/>
            <a:ext cx="2233061" cy="31929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2F5EA37C-285E-92C8-32D2-D214807B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5939" y="619308"/>
            <a:ext cx="9057374" cy="512033"/>
          </a:xfrm>
          <a:effectLst/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004A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ДОГОВОР О ЗОНЕ СВОБОДНОЙ ТОРГОВЛИ</a:t>
            </a:r>
          </a:p>
        </p:txBody>
      </p:sp>
      <p:sp>
        <p:nvSpPr>
          <p:cNvPr id="13" name="Объект 2">
            <a:extLst>
              <a:ext uri="{FF2B5EF4-FFF2-40B4-BE49-F238E27FC236}">
                <a16:creationId xmlns:a16="http://schemas.microsoft.com/office/drawing/2014/main" id="{1EB5633B-6127-6AB9-C10B-EAA977394D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2207" y="1888655"/>
            <a:ext cx="6219793" cy="345440"/>
          </a:xfrm>
          <a:effectLst/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sz="2000" b="1" dirty="0">
                <a:solidFill>
                  <a:srgbClr val="004A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Статья 11. Технические барьеры в торговле</a:t>
            </a:r>
            <a:r>
              <a:rPr lang="ru-RU" sz="1600" dirty="0">
                <a:solidFill>
                  <a:srgbClr val="004A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9325CF2C-4817-36AC-8FC8-0C42726E076E}"/>
              </a:ext>
            </a:extLst>
          </p:cNvPr>
          <p:cNvSpPr/>
          <p:nvPr/>
        </p:nvSpPr>
        <p:spPr>
          <a:xfrm>
            <a:off x="5722681" y="2468429"/>
            <a:ext cx="6219793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4A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Стороны во взаимной торговле применяют технические меры, включая технические регламенты, стандарты и процедуры оценки соответствия, руководствуясь правилами и принципами Соглашения ВТО о технических барьерах в торговле. </a:t>
            </a:r>
          </a:p>
          <a:p>
            <a:pPr algn="just"/>
            <a:r>
              <a:rPr lang="ru-RU" sz="500" dirty="0">
                <a:solidFill>
                  <a:srgbClr val="004A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br>
              <a:rPr lang="ru-RU" dirty="0">
                <a:solidFill>
                  <a:srgbClr val="004A9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solidFill>
                  <a:srgbClr val="004A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Стороны осуществляют сотрудничество в области стандартизации, метрологии, оценки соответствия, аккредитации, государственного контроля (надзора) в рамках Межгосударственного совета по стандартизации, метрологии и сертификации на основе Соглашения о проведении согласованной политики в области стандартизации, метрологии и сертификации от 13 марта 1992 года.</a:t>
            </a:r>
            <a:endParaRPr lang="ru-RU" sz="1600" dirty="0">
              <a:solidFill>
                <a:srgbClr val="004A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77" y="288665"/>
            <a:ext cx="1416823" cy="134935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792853" y="1219866"/>
            <a:ext cx="366606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rgbClr val="004A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октября 2011, г. Санкт-Петербург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727" y="2564617"/>
            <a:ext cx="2224876" cy="31600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50" y="1857132"/>
            <a:ext cx="2224876" cy="31417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65142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725" y="236376"/>
            <a:ext cx="1375921" cy="137678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260162" y="1784272"/>
            <a:ext cx="8803806" cy="2862322"/>
          </a:xfrm>
          <a:prstGeom prst="rect">
            <a:avLst/>
          </a:prstGeom>
          <a:solidFill>
            <a:schemeClr val="bg1">
              <a:alpha val="91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285750" indent="-285750" defTabSz="457200">
              <a:buClr>
                <a:srgbClr val="004A91"/>
              </a:buClr>
              <a:buSzPct val="150000"/>
              <a:buFont typeface="Courier New" panose="02070309020205020404" pitchFamily="49" charset="0"/>
              <a:buChar char="o"/>
            </a:pPr>
            <a:r>
              <a:rPr lang="ru-RU" dirty="0">
                <a:solidFill>
                  <a:srgbClr val="004A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Соглашение о принципах проведения и взаимном признании работ по сертификации </a:t>
            </a:r>
            <a:br>
              <a:rPr lang="ru-RU" dirty="0">
                <a:solidFill>
                  <a:srgbClr val="004A9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solidFill>
                  <a:srgbClr val="8EC2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</a:t>
            </a:r>
            <a:r>
              <a:rPr lang="ru-RU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4 июня 1992г., г. Краснодар;</a:t>
            </a:r>
          </a:p>
          <a:p>
            <a:pPr defTabSz="457200">
              <a:buClr>
                <a:srgbClr val="004A91"/>
              </a:buClr>
              <a:buSzPct val="150000"/>
            </a:pPr>
            <a:endParaRPr lang="ru-RU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457200">
              <a:buClr>
                <a:srgbClr val="004A91"/>
              </a:buClr>
              <a:buSzPct val="150000"/>
              <a:buFont typeface="Courier New" panose="02070309020205020404" pitchFamily="49" charset="0"/>
              <a:buChar char="o"/>
            </a:pPr>
            <a:r>
              <a:rPr lang="ru-RU" dirty="0">
                <a:solidFill>
                  <a:srgbClr val="004A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Соглашение о взаимном признании сертификатов компетентности персонала в области оценки соответствия</a:t>
            </a:r>
          </a:p>
          <a:p>
            <a:pPr defTabSz="457200">
              <a:buClr>
                <a:srgbClr val="004A91"/>
              </a:buClr>
              <a:buSzPct val="150000"/>
              <a:tabLst>
                <a:tab pos="266700" algn="l"/>
              </a:tabLst>
            </a:pPr>
            <a:r>
              <a:rPr lang="ru-RU" i="1" dirty="0">
                <a:solidFill>
                  <a:srgbClr val="639DD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    от 30 мая 2002г., г. Минск;</a:t>
            </a:r>
          </a:p>
          <a:p>
            <a:pPr defTabSz="457200">
              <a:buClr>
                <a:srgbClr val="004A91"/>
              </a:buClr>
              <a:buSzPct val="150000"/>
              <a:tabLst>
                <a:tab pos="266700" algn="l"/>
              </a:tabLst>
            </a:pPr>
            <a:endParaRPr lang="ru-RU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457200">
              <a:buClr>
                <a:srgbClr val="004A91"/>
              </a:buClr>
              <a:buSzPct val="150000"/>
              <a:buFont typeface="Courier New" panose="02070309020205020404" pitchFamily="49" charset="0"/>
              <a:buChar char="o"/>
            </a:pPr>
            <a:r>
              <a:rPr lang="ru-RU" dirty="0">
                <a:solidFill>
                  <a:srgbClr val="004A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ПМГ 36-2001 Порядок признания сертификатов соответствия в государствах-участниках СНГ</a:t>
            </a:r>
            <a:endParaRPr lang="en-US" dirty="0">
              <a:solidFill>
                <a:srgbClr val="004A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78314" y="641026"/>
            <a:ext cx="85675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004A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 СООТВЕТСТВИЯ МГС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246635" y="4835374"/>
            <a:ext cx="8803806" cy="1938992"/>
          </a:xfrm>
          <a:prstGeom prst="rect">
            <a:avLst/>
          </a:prstGeom>
          <a:solidFill>
            <a:srgbClr val="FEFEFE">
              <a:alpha val="90000"/>
            </a:srgbClr>
          </a:solidFill>
          <a:ln>
            <a:solidFill>
              <a:srgbClr val="FEFEF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ru-RU" sz="1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Международные договоры подлежат добросовестному исполнению в соответствии </a:t>
            </a:r>
            <a:br>
              <a:rPr lang="ru-RU" sz="1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международным правом. </a:t>
            </a:r>
          </a:p>
          <a:p>
            <a:pPr algn="just"/>
            <a:endParaRPr lang="ru-RU" sz="15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Участник международного договора не может ссылаться на положения своего внутреннего права в качестве оправдания для невыполнения им международного договора. </a:t>
            </a:r>
          </a:p>
          <a:p>
            <a:pPr algn="just"/>
            <a:endParaRPr lang="ru-RU" sz="15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Исполнение предполагает осуществление действий для обеспечения полной реализации </a:t>
            </a:r>
            <a:br>
              <a:rPr lang="ru-RU" sz="1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выполнения обязанностей, вытекающих из международного договора </a:t>
            </a:r>
          </a:p>
        </p:txBody>
      </p:sp>
    </p:spTree>
    <p:extLst>
      <p:ext uri="{BB962C8B-B14F-4D97-AF65-F5344CB8AC3E}">
        <p14:creationId xmlns:p14="http://schemas.microsoft.com/office/powerpoint/2010/main" val="37852974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725" y="236376"/>
            <a:ext cx="1375921" cy="13767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40334" y="224029"/>
            <a:ext cx="73723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004A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Перечень взаимных претензий, предъявляемых государствами – участниками СНГ</a:t>
            </a:r>
          </a:p>
        </p:txBody>
      </p:sp>
      <p:sp>
        <p:nvSpPr>
          <p:cNvPr id="7" name="Овал 6"/>
          <p:cNvSpPr/>
          <p:nvPr/>
        </p:nvSpPr>
        <p:spPr>
          <a:xfrm>
            <a:off x="1555531" y="4561489"/>
            <a:ext cx="1025790" cy="987973"/>
          </a:xfrm>
          <a:prstGeom prst="ellipse">
            <a:avLst/>
          </a:prstGeom>
          <a:solidFill>
            <a:srgbClr val="D5D5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 r="17877"/>
          <a:stretch/>
        </p:blipFill>
        <p:spPr>
          <a:xfrm>
            <a:off x="5612387" y="2429436"/>
            <a:ext cx="6404801" cy="4133723"/>
          </a:xfrm>
          <a:prstGeom prst="rect">
            <a:avLst/>
          </a:prstGeom>
          <a:ln>
            <a:noFill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/>
          <a:srcRect r="17793"/>
          <a:stretch/>
        </p:blipFill>
        <p:spPr>
          <a:xfrm>
            <a:off x="5612387" y="1813430"/>
            <a:ext cx="6436178" cy="763923"/>
          </a:xfrm>
          <a:prstGeom prst="rect">
            <a:avLst/>
          </a:prstGeom>
          <a:noFill/>
        </p:spPr>
      </p:pic>
      <p:pic>
        <p:nvPicPr>
          <p:cNvPr id="1026" name="Picture 2" descr="https://e-cis.info/upload/iblock/53d/8to6tc8vxw6lj4dejtz7w00agjy7y6l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968" y="3682943"/>
            <a:ext cx="3464649" cy="2308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D4BCC46-B2C6-BF4D-3937-812FBA328968}"/>
              </a:ext>
            </a:extLst>
          </p:cNvPr>
          <p:cNvSpPr/>
          <p:nvPr/>
        </p:nvSpPr>
        <p:spPr>
          <a:xfrm>
            <a:off x="104884" y="1999652"/>
            <a:ext cx="5104114" cy="1477328"/>
          </a:xfrm>
          <a:prstGeom prst="rect">
            <a:avLst/>
          </a:prstGeom>
          <a:gradFill>
            <a:gsLst>
              <a:gs pos="0">
                <a:srgbClr val="70AD47">
                  <a:lumMod val="20000"/>
                  <a:lumOff val="80000"/>
                  <a:alpha val="91000"/>
                </a:srgbClr>
              </a:gs>
              <a:gs pos="100000">
                <a:srgbClr val="8EC26A">
                  <a:alpha val="86667"/>
                </a:srgbClr>
              </a:gs>
            </a:gsLst>
            <a:lin ang="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R="0" lvl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rgbClr val="004A9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30 января 2025 года в Исполнительном комитете СНГ состоялось восьмое заседание Рабочей группы высокого уровня для анализа препятствий во взаимной торговле государств – участников СНГ (РГВУ)</a:t>
            </a:r>
          </a:p>
        </p:txBody>
      </p:sp>
      <p:pic>
        <p:nvPicPr>
          <p:cNvPr id="1028" name="Picture 4" descr="https://e-cis.info/upload/iblock/ab1/2hizm00rgi6qunzib2ac93238zf3ds9e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84" y="3780890"/>
            <a:ext cx="4282297" cy="28530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8086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725" y="236376"/>
            <a:ext cx="1375921" cy="13767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67664" y="665295"/>
            <a:ext cx="9324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004A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ТЕХНИЧЕСКИЕ БАРЬЕРЫ</a:t>
            </a:r>
            <a:r>
              <a:rPr lang="en-US" sz="3200" b="1" dirty="0">
                <a:solidFill>
                  <a:srgbClr val="004A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>
                <a:solidFill>
                  <a:srgbClr val="004A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ТОРГОВЛЕ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096000" y="1999328"/>
            <a:ext cx="31942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buClr>
                <a:srgbClr val="004A91"/>
              </a:buClr>
              <a:buSzPct val="150000"/>
            </a:pPr>
            <a:r>
              <a:rPr lang="ru-RU" sz="3600" dirty="0">
                <a:solidFill>
                  <a:srgbClr val="004A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Решения МГС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044460" y="2534822"/>
            <a:ext cx="39020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buClr>
                <a:srgbClr val="004A91"/>
              </a:buClr>
              <a:buSzPct val="150000"/>
            </a:pPr>
            <a:r>
              <a:rPr lang="ru-RU" i="1" dirty="0">
                <a:solidFill>
                  <a:srgbClr val="004A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протокол МГС № 58-2020 п. 16.2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162281" y="3222661"/>
            <a:ext cx="578420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457200">
              <a:buClr>
                <a:srgbClr val="004A91"/>
              </a:buClr>
              <a:buSzPct val="150000"/>
            </a:pPr>
            <a:r>
              <a:rPr lang="ru-RU" sz="2400" dirty="0">
                <a:solidFill>
                  <a:srgbClr val="004A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Национальные органы в случае возникновения технических барьеров в области оценки (подтверждения) соответствия в рамках Содружества Независимых Государств инициируют вынесение вопроса для рассмотрения на очередных заседаниях НТКОС</a:t>
            </a:r>
          </a:p>
        </p:txBody>
      </p:sp>
      <p:sp>
        <p:nvSpPr>
          <p:cNvPr id="7" name="Овал 6"/>
          <p:cNvSpPr/>
          <p:nvPr/>
        </p:nvSpPr>
        <p:spPr>
          <a:xfrm>
            <a:off x="1555531" y="4561489"/>
            <a:ext cx="1025790" cy="987973"/>
          </a:xfrm>
          <a:prstGeom prst="ellipse">
            <a:avLst/>
          </a:prstGeom>
          <a:solidFill>
            <a:srgbClr val="D5D5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9" name="Picture 2" descr="https://img2.freepng.ru/20190725/iho/kisspng-portable-network-graphics-clip-art-image-transpare-5d39329982b581.861596021564029593535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26255"/>
            <a:ext cx="5784209" cy="4731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8774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9681" y="329468"/>
            <a:ext cx="9530079" cy="1325563"/>
          </a:xfrm>
        </p:spPr>
        <p:txBody>
          <a:bodyPr>
            <a:noAutofit/>
          </a:bodyPr>
          <a:lstStyle/>
          <a:p>
            <a:pPr algn="ctr"/>
            <a:r>
              <a:rPr lang="ru-RU" sz="3600" dirty="0">
                <a:solidFill>
                  <a:srgbClr val="016726"/>
                </a:solidFill>
                <a:latin typeface="Arial Black" panose="020B0A04020102020204" pitchFamily="34" charset="0"/>
              </a:rPr>
              <a:t>ЕВРАЗИЙСКОЕ СОТРУДНИЧЕСТВО </a:t>
            </a:r>
            <a:br>
              <a:rPr lang="ru-RU" sz="3600" dirty="0">
                <a:solidFill>
                  <a:srgbClr val="016726"/>
                </a:solidFill>
                <a:latin typeface="Arial Black" panose="020B0A04020102020204" pitchFamily="34" charset="0"/>
              </a:rPr>
            </a:br>
            <a:r>
              <a:rPr lang="ru-RU" sz="3600" dirty="0">
                <a:solidFill>
                  <a:srgbClr val="016726"/>
                </a:solidFill>
                <a:latin typeface="Arial Black" panose="020B0A04020102020204" pitchFamily="34" charset="0"/>
              </a:rPr>
              <a:t>ПО АККРЕДИТАЦИИ </a:t>
            </a:r>
            <a:endParaRPr lang="ru-RU" sz="36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78" y="263372"/>
            <a:ext cx="1390786" cy="139165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DC5FEF8-3579-01C7-9146-01C544B6D5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4" t="10952" r="6067" b="6563"/>
          <a:stretch/>
        </p:blipFill>
        <p:spPr>
          <a:xfrm>
            <a:off x="6096000" y="2444817"/>
            <a:ext cx="5236144" cy="2261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100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600477" y="2605320"/>
            <a:ext cx="5448239" cy="1015663"/>
          </a:xfrm>
          <a:prstGeom prst="rect">
            <a:avLst/>
          </a:prstGeom>
          <a:gradFill>
            <a:gsLst>
              <a:gs pos="0">
                <a:schemeClr val="accent6">
                  <a:lumMod val="20000"/>
                  <a:lumOff val="80000"/>
                  <a:alpha val="56000"/>
                </a:schemeClr>
              </a:gs>
              <a:gs pos="100000">
                <a:schemeClr val="accent6">
                  <a:alpha val="50000"/>
                </a:schemeClr>
              </a:gs>
            </a:gsLst>
            <a:lin ang="0" scaled="0"/>
          </a:gradFill>
          <a:effectLst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004A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одобрена целесообразность создания Региональной организации по аккредитации</a:t>
            </a:r>
            <a:endParaRPr lang="en-US" sz="2000" dirty="0">
              <a:solidFill>
                <a:srgbClr val="004A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609296" y="4291475"/>
            <a:ext cx="5430599" cy="1323439"/>
          </a:xfrm>
          <a:prstGeom prst="rect">
            <a:avLst/>
          </a:prstGeom>
          <a:gradFill>
            <a:gsLst>
              <a:gs pos="0">
                <a:schemeClr val="accent6">
                  <a:lumMod val="20000"/>
                  <a:lumOff val="80000"/>
                  <a:alpha val="56000"/>
                </a:schemeClr>
              </a:gs>
              <a:gs pos="100000">
                <a:schemeClr val="accent6">
                  <a:alpha val="50000"/>
                </a:schemeClr>
              </a:gs>
            </a:gsLst>
            <a:lin ang="0" scaled="0"/>
          </a:gradFill>
          <a:effectLst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004A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принято решение о формировании Рабочей группы МГС по вопросу создания Региональной организации по аккредитации</a:t>
            </a:r>
            <a:endParaRPr lang="en-US" sz="2000" dirty="0">
              <a:solidFill>
                <a:srgbClr val="004A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55241" y="298533"/>
            <a:ext cx="9569278" cy="1325563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004A9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Решения МГС по созданию </a:t>
            </a:r>
            <a:br>
              <a:rPr lang="ru-RU" sz="3200" b="1" dirty="0">
                <a:solidFill>
                  <a:srgbClr val="004A9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3200" b="1" dirty="0">
                <a:solidFill>
                  <a:srgbClr val="004A9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Региональной организации по аккредитации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38" y="226705"/>
            <a:ext cx="1390786" cy="139165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583092" y="2025053"/>
            <a:ext cx="55841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</a:t>
            </a:r>
            <a:r>
              <a:rPr lang="ru-RU" sz="2800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-е заседание МГС- 1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2800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.11.20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lang="ru-RU" sz="2800" dirty="0">
              <a:solidFill>
                <a:srgbClr val="ED7D31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618116" y="3654549"/>
            <a:ext cx="55841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</a:t>
            </a:r>
            <a:r>
              <a:rPr lang="ru-RU" sz="2800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-е заседание МГС- 1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2800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.11.20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lang="ru-RU" sz="2800" dirty="0">
              <a:solidFill>
                <a:srgbClr val="ED7D31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609296" y="5821279"/>
            <a:ext cx="54305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Проведено 21 заседание Рабочей группы по созданию Региональной организации по аккредитации </a:t>
            </a: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0EC4E1D0-19B6-9E06-8BAA-F40ED605AA9D}"/>
              </a:ext>
            </a:extLst>
          </p:cNvPr>
          <p:cNvGrpSpPr/>
          <p:nvPr/>
        </p:nvGrpSpPr>
        <p:grpSpPr>
          <a:xfrm>
            <a:off x="84457" y="2086528"/>
            <a:ext cx="6287021" cy="4319526"/>
            <a:chOff x="84457" y="2426233"/>
            <a:chExt cx="5753451" cy="3835634"/>
          </a:xfrm>
        </p:grpSpPr>
        <p:pic>
          <p:nvPicPr>
            <p:cNvPr id="10" name="Рисунок 9" descr="Изображение выглядит как текст, одежда, костюм, челове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E16F61B-D3C6-693B-885B-BB4E3374A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57" y="2426233"/>
              <a:ext cx="5753451" cy="3835634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168ED189-A382-1BB6-35FF-317B49646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859" y="2437753"/>
              <a:ext cx="762969" cy="7634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004927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656614" y="1980178"/>
            <a:ext cx="6372363" cy="1200329"/>
          </a:xfrm>
          <a:prstGeom prst="rect">
            <a:avLst/>
          </a:prstGeom>
          <a:gradFill>
            <a:gsLst>
              <a:gs pos="0">
                <a:schemeClr val="accent6">
                  <a:lumMod val="20000"/>
                  <a:lumOff val="80000"/>
                  <a:alpha val="56000"/>
                </a:schemeClr>
              </a:gs>
              <a:gs pos="100000">
                <a:schemeClr val="accent6">
                  <a:alpha val="50000"/>
                </a:schemeClr>
              </a:gs>
            </a:gsLst>
            <a:lin ang="0" scaled="0"/>
          </a:gradFill>
          <a:effectLst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rgbClr val="004A91"/>
                </a:solidFill>
              </a:rPr>
              <a:t>Создание благоприятных условий для наращивания торгово-экономического сотрудничества в регионе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658174" y="3382921"/>
            <a:ext cx="6347534" cy="830997"/>
          </a:xfrm>
          <a:prstGeom prst="rect">
            <a:avLst/>
          </a:prstGeom>
          <a:gradFill>
            <a:gsLst>
              <a:gs pos="0">
                <a:schemeClr val="accent6">
                  <a:lumMod val="20000"/>
                  <a:lumOff val="80000"/>
                  <a:alpha val="56000"/>
                </a:schemeClr>
              </a:gs>
              <a:gs pos="100000">
                <a:schemeClr val="accent6">
                  <a:alpha val="50000"/>
                </a:schemeClr>
              </a:gs>
            </a:gsLst>
            <a:lin ang="0" scaled="0"/>
          </a:gradFill>
          <a:effectLst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rgbClr val="004A91"/>
                </a:solidFill>
              </a:rPr>
              <a:t>Обеспечение международного признания для органов по аккредитации-членов РОА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658914" y="4416332"/>
            <a:ext cx="6335745" cy="830997"/>
          </a:xfrm>
          <a:prstGeom prst="rect">
            <a:avLst/>
          </a:prstGeom>
          <a:gradFill>
            <a:gsLst>
              <a:gs pos="0">
                <a:schemeClr val="accent6">
                  <a:lumMod val="20000"/>
                  <a:lumOff val="80000"/>
                  <a:alpha val="56000"/>
                </a:schemeClr>
              </a:gs>
              <a:gs pos="100000">
                <a:schemeClr val="accent6">
                  <a:alpha val="50000"/>
                </a:schemeClr>
              </a:gs>
            </a:gsLst>
            <a:lin ang="0" scaled="0"/>
          </a:gradFill>
          <a:effectLst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rgbClr val="004A91"/>
                </a:solidFill>
              </a:rPr>
              <a:t>Содействие развитию систем аккредитации стран региона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659655" y="5430966"/>
            <a:ext cx="6323957" cy="1200329"/>
          </a:xfrm>
          <a:prstGeom prst="rect">
            <a:avLst/>
          </a:prstGeom>
          <a:gradFill>
            <a:gsLst>
              <a:gs pos="0">
                <a:schemeClr val="accent6">
                  <a:lumMod val="20000"/>
                  <a:lumOff val="80000"/>
                  <a:alpha val="56000"/>
                </a:schemeClr>
              </a:gs>
              <a:gs pos="100000">
                <a:schemeClr val="accent6">
                  <a:alpha val="50000"/>
                </a:schemeClr>
              </a:gs>
            </a:gsLst>
            <a:lin ang="0" scaled="0"/>
          </a:gradFill>
          <a:effectLst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rgbClr val="004A91"/>
                </a:solidFill>
              </a:rPr>
              <a:t>Создание условий для профессионального взаимодействия участников систем аккредитации стран региона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528" y="347486"/>
            <a:ext cx="3541920" cy="1632692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043953" y="380269"/>
            <a:ext cx="4648200" cy="1325563"/>
          </a:xfrm>
        </p:spPr>
        <p:txBody>
          <a:bodyPr>
            <a:normAutofit/>
          </a:bodyPr>
          <a:lstStyle/>
          <a:p>
            <a:r>
              <a:rPr lang="ru-RU" sz="5400" b="1" dirty="0">
                <a:solidFill>
                  <a:srgbClr val="004A9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Цели РОА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38" y="226705"/>
            <a:ext cx="1390786" cy="1391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5212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0080" y="38860"/>
            <a:ext cx="3541920" cy="1632692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81527" y="345989"/>
            <a:ext cx="7187873" cy="1325563"/>
          </a:xfrm>
        </p:spPr>
        <p:txBody>
          <a:bodyPr>
            <a:noAutofit/>
          </a:bodyPr>
          <a:lstStyle/>
          <a:p>
            <a:r>
              <a:rPr lang="ru-RU" sz="5400" b="1" dirty="0">
                <a:solidFill>
                  <a:srgbClr val="004A91"/>
                </a:solidFill>
                <a:latin typeface="+mn-lt"/>
                <a:ea typeface="+mn-ea"/>
                <a:cs typeface="+mn-cs"/>
              </a:rPr>
              <a:t>Основные задачи РОА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38" y="226705"/>
            <a:ext cx="1390786" cy="139165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695290" y="1925493"/>
            <a:ext cx="7354331" cy="4893647"/>
          </a:xfrm>
          <a:prstGeom prst="rect">
            <a:avLst/>
          </a:prstGeom>
          <a:gradFill>
            <a:gsLst>
              <a:gs pos="29000">
                <a:schemeClr val="accent1">
                  <a:lumMod val="5000"/>
                  <a:lumOff val="95000"/>
                </a:schemeClr>
              </a:gs>
              <a:gs pos="100000">
                <a:srgbClr val="B7D5A2"/>
              </a:gs>
            </a:gsLst>
            <a:lin ang="21594000" scaled="0"/>
          </a:gradFill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и поддержание механизма взаимного признания органов по аккредитации в Евразийском регионе;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sz="13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и проведение взаимных сравнительных оценок;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sz="13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Содействие признанию и использованию результатов деятельности органов по оценке соответствия, аккредитованных органами по аккредитации-членами РОА, в целях устранения технических барьеров во взаимной торговле;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sz="13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информационного ресурса по вопросам аккредитации;</a:t>
            </a:r>
          </a:p>
          <a:p>
            <a:pPr algn="just"/>
            <a:r>
              <a:rPr lang="ru-RU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Содействие принятию и внедрению в странах региона стандартов, руководств и обязательных документов в сфере аккредитации, разработанных и утверждённых соответствующими международными организациями, такими как ИСО, МЭК, ИАФ, ИЛАК;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sz="13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Содействие участию органов по оценке соответствия стран региона в программах проверки квалификации;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sz="13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Получение и поддержание для РОА статуса региональной организации-подписанта многосторонних договорённостей о взаимном признании IAF MLA и ILAC MRA;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sz="13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Содействие продвижению общих интересов органов по аккредитации-членов РОА в международных организациях по аккредитации;</a:t>
            </a:r>
          </a:p>
        </p:txBody>
      </p:sp>
    </p:spTree>
    <p:extLst>
      <p:ext uri="{BB962C8B-B14F-4D97-AF65-F5344CB8AC3E}">
        <p14:creationId xmlns:p14="http://schemas.microsoft.com/office/powerpoint/2010/main" val="37601561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9000"/>
            <a:lum/>
          </a:blip>
          <a:srcRect/>
          <a:tile tx="0" ty="-260350" sx="92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851860F-0558-2B24-1613-562BD73388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18"/>
          <a:stretch/>
        </p:blipFill>
        <p:spPr>
          <a:xfrm>
            <a:off x="6328093" y="75505"/>
            <a:ext cx="2547156" cy="1052993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C500907-005D-AE27-5892-BF015AA9AB82}"/>
              </a:ext>
            </a:extLst>
          </p:cNvPr>
          <p:cNvSpPr txBox="1">
            <a:spLocks/>
          </p:cNvSpPr>
          <p:nvPr/>
        </p:nvSpPr>
        <p:spPr>
          <a:xfrm>
            <a:off x="1320349" y="588237"/>
            <a:ext cx="6559929" cy="77539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3600" b="1" dirty="0">
                <a:solidFill>
                  <a:srgbClr val="004A91"/>
                </a:solidFill>
                <a:latin typeface="Calibri" panose="020F0502020204030204"/>
              </a:rPr>
              <a:t>Принятые МГС </a:t>
            </a:r>
          </a:p>
          <a:p>
            <a:pPr>
              <a:defRPr/>
            </a:pPr>
            <a:r>
              <a:rPr lang="ru-RU" sz="2400" b="1" dirty="0">
                <a:solidFill>
                  <a:srgbClr val="004A91"/>
                </a:solidFill>
                <a:latin typeface="Calibri" panose="020F0502020204030204"/>
              </a:rPr>
              <a:t>документы по созданию</a:t>
            </a:r>
          </a:p>
          <a:p>
            <a:pPr>
              <a:defRPr/>
            </a:pPr>
            <a:r>
              <a:rPr lang="ru-RU" sz="2400" b="1" dirty="0">
                <a:solidFill>
                  <a:srgbClr val="004A91"/>
                </a:solidFill>
                <a:latin typeface="Calibri" panose="020F0502020204030204"/>
              </a:rPr>
              <a:t>Евразийского сотрудничества по аккредитации</a:t>
            </a:r>
          </a:p>
          <a:p>
            <a:pPr>
              <a:defRPr/>
            </a:pPr>
            <a:endParaRPr lang="ru-RU" sz="2400" b="1" dirty="0">
              <a:solidFill>
                <a:srgbClr val="004A91"/>
              </a:solidFill>
              <a:latin typeface="Calibri" panose="020F0502020204030204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DD3DA07-DB5B-5676-51EA-D655CD4128A5}"/>
              </a:ext>
            </a:extLst>
          </p:cNvPr>
          <p:cNvSpPr/>
          <p:nvPr/>
        </p:nvSpPr>
        <p:spPr>
          <a:xfrm>
            <a:off x="10895491" y="6196225"/>
            <a:ext cx="1275310" cy="589512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066124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noFill/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A58565F-A44E-6380-8270-AFCFBF57C9D9}"/>
              </a:ext>
            </a:extLst>
          </p:cNvPr>
          <p:cNvSpPr/>
          <p:nvPr/>
        </p:nvSpPr>
        <p:spPr>
          <a:xfrm>
            <a:off x="10895491" y="5809959"/>
            <a:ext cx="1275310" cy="361642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066124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noFill/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2AA7B6A-CBE4-71CB-3794-C988EA00C993}"/>
              </a:ext>
            </a:extLst>
          </p:cNvPr>
          <p:cNvSpPr/>
          <p:nvPr/>
        </p:nvSpPr>
        <p:spPr>
          <a:xfrm>
            <a:off x="10895490" y="5199404"/>
            <a:ext cx="1258879" cy="589513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066124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noFill/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E76F9F0-FF9F-D467-0087-BA96152EEA3E}"/>
              </a:ext>
            </a:extLst>
          </p:cNvPr>
          <p:cNvSpPr/>
          <p:nvPr/>
        </p:nvSpPr>
        <p:spPr>
          <a:xfrm>
            <a:off x="10895489" y="4179027"/>
            <a:ext cx="1258881" cy="939157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066124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noFill/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FCB5B20-7FC4-3FBE-82F2-0774167DC30C}"/>
              </a:ext>
            </a:extLst>
          </p:cNvPr>
          <p:cNvSpPr/>
          <p:nvPr/>
        </p:nvSpPr>
        <p:spPr>
          <a:xfrm>
            <a:off x="10895489" y="3195556"/>
            <a:ext cx="1258882" cy="939156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066124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noFill/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CFE58ED6-853E-6B53-0BBD-5E6331CDC4FF}"/>
              </a:ext>
            </a:extLst>
          </p:cNvPr>
          <p:cNvSpPr/>
          <p:nvPr/>
        </p:nvSpPr>
        <p:spPr>
          <a:xfrm>
            <a:off x="10895491" y="1519369"/>
            <a:ext cx="1258879" cy="1600640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066124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noFill/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1E22DEF-8129-6D21-67FB-F262F7E63599}"/>
              </a:ext>
            </a:extLst>
          </p:cNvPr>
          <p:cNvSpPr/>
          <p:nvPr/>
        </p:nvSpPr>
        <p:spPr>
          <a:xfrm>
            <a:off x="116156" y="1520773"/>
            <a:ext cx="10779333" cy="276999"/>
          </a:xfrm>
          <a:prstGeom prst="rect">
            <a:avLst/>
          </a:prstGeom>
          <a:solidFill>
            <a:srgbClr val="8CE57D"/>
          </a:solidFill>
        </p:spPr>
        <p:txBody>
          <a:bodyPr wrap="square">
            <a:spAutoFit/>
          </a:bodyPr>
          <a:lstStyle/>
          <a:p>
            <a:pPr marL="285750" indent="-285750" algn="just" defTabSz="457200">
              <a:buClr>
                <a:srgbClr val="016424"/>
              </a:buClr>
              <a:buSzPct val="170000"/>
              <a:buFont typeface="Wingdings" panose="05000000000000000000" pitchFamily="2" charset="2"/>
              <a:buChar char="ü"/>
              <a:defRPr/>
            </a:pPr>
            <a:r>
              <a:rPr lang="ru-RU" sz="1200" b="1" kern="0" dirty="0">
                <a:solidFill>
                  <a:srgbClr val="016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Устав Е</a:t>
            </a:r>
            <a:r>
              <a:rPr lang="en-US" sz="1200" b="1" kern="0" dirty="0">
                <a:solidFill>
                  <a:srgbClr val="016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AAC</a:t>
            </a:r>
            <a:endParaRPr lang="ru-RU" sz="1200" b="1" kern="0" dirty="0">
              <a:solidFill>
                <a:srgbClr val="0164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D18F7E27-7DC8-FA52-64FC-CF072C39FE4B}"/>
              </a:ext>
            </a:extLst>
          </p:cNvPr>
          <p:cNvSpPr/>
          <p:nvPr/>
        </p:nvSpPr>
        <p:spPr>
          <a:xfrm>
            <a:off x="116156" y="5524468"/>
            <a:ext cx="10779333" cy="276999"/>
          </a:xfrm>
          <a:prstGeom prst="rect">
            <a:avLst/>
          </a:prstGeom>
          <a:solidFill>
            <a:srgbClr val="92E685"/>
          </a:solidFill>
        </p:spPr>
        <p:txBody>
          <a:bodyPr wrap="square">
            <a:spAutoFit/>
          </a:bodyPr>
          <a:lstStyle/>
          <a:p>
            <a:pPr marL="285750" indent="-285750" algn="just" defTabSz="457200">
              <a:buClr>
                <a:srgbClr val="016424"/>
              </a:buClr>
              <a:buSzPct val="170000"/>
              <a:buFont typeface="Wingdings" panose="05000000000000000000" pitchFamily="2" charset="2"/>
              <a:buChar char="ü"/>
            </a:pPr>
            <a:r>
              <a:rPr lang="ru-RU" sz="1200" b="1" dirty="0">
                <a:solidFill>
                  <a:srgbClr val="016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Порядок обеспечения конфиденциальности информации в ходе паритетных оценок </a:t>
            </a:r>
            <a:r>
              <a:rPr lang="en-US" sz="1200" b="1" dirty="0">
                <a:solidFill>
                  <a:srgbClr val="016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EAAC</a:t>
            </a:r>
            <a:endParaRPr lang="ru-RU" sz="1200" b="1" dirty="0">
              <a:solidFill>
                <a:srgbClr val="0164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9F31B619-E1CE-8C0D-1986-04035B2C88BA}"/>
              </a:ext>
            </a:extLst>
          </p:cNvPr>
          <p:cNvSpPr/>
          <p:nvPr/>
        </p:nvSpPr>
        <p:spPr>
          <a:xfrm>
            <a:off x="116156" y="4857776"/>
            <a:ext cx="10779333" cy="276999"/>
          </a:xfrm>
          <a:prstGeom prst="rect">
            <a:avLst/>
          </a:prstGeom>
          <a:solidFill>
            <a:srgbClr val="92E685"/>
          </a:solidFill>
        </p:spPr>
        <p:txBody>
          <a:bodyPr wrap="square">
            <a:spAutoFit/>
          </a:bodyPr>
          <a:lstStyle/>
          <a:p>
            <a:pPr marL="285750" indent="-285750" algn="just" defTabSz="457200">
              <a:buSzPct val="170000"/>
              <a:buFont typeface="Wingdings" panose="05000000000000000000" pitchFamily="2" charset="2"/>
              <a:buChar char="ü"/>
            </a:pPr>
            <a:r>
              <a:rPr lang="ru-RU" sz="1200" b="1" dirty="0">
                <a:solidFill>
                  <a:srgbClr val="016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Процедура по рассмотрению жалоб и апелляций </a:t>
            </a:r>
            <a:r>
              <a:rPr lang="en-US" sz="1200" b="1" dirty="0">
                <a:solidFill>
                  <a:srgbClr val="016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EAAC</a:t>
            </a:r>
            <a:endParaRPr lang="ru-RU" sz="1200" b="1" dirty="0">
              <a:solidFill>
                <a:srgbClr val="0164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079907E3-5B61-711B-B658-7EE59732310C}"/>
              </a:ext>
            </a:extLst>
          </p:cNvPr>
          <p:cNvSpPr/>
          <p:nvPr/>
        </p:nvSpPr>
        <p:spPr>
          <a:xfrm>
            <a:off x="116156" y="4524430"/>
            <a:ext cx="10779333" cy="276999"/>
          </a:xfrm>
          <a:prstGeom prst="rect">
            <a:avLst/>
          </a:prstGeom>
          <a:solidFill>
            <a:srgbClr val="FFF2CC"/>
          </a:solidFill>
        </p:spPr>
        <p:txBody>
          <a:bodyPr wrap="square">
            <a:spAutoFit/>
          </a:bodyPr>
          <a:lstStyle/>
          <a:p>
            <a:pPr marL="285750" indent="-285750" algn="just" defTabSz="457200">
              <a:buSzPct val="170000"/>
              <a:buFont typeface="Wingdings" panose="05000000000000000000" pitchFamily="2" charset="2"/>
              <a:buChar char="ü"/>
            </a:pPr>
            <a:r>
              <a:rPr lang="ru-RU" sz="1200" b="1" dirty="0">
                <a:solidFill>
                  <a:srgbClr val="7F6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Политика по трансграничной аккредитации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61A8BEF8-B972-24D5-6C57-5AEC1E071570}"/>
              </a:ext>
            </a:extLst>
          </p:cNvPr>
          <p:cNvSpPr/>
          <p:nvPr/>
        </p:nvSpPr>
        <p:spPr>
          <a:xfrm>
            <a:off x="116156" y="2187465"/>
            <a:ext cx="10779333" cy="276999"/>
          </a:xfrm>
          <a:prstGeom prst="rect">
            <a:avLst/>
          </a:prstGeom>
          <a:solidFill>
            <a:srgbClr val="8CE57D"/>
          </a:solidFill>
        </p:spPr>
        <p:txBody>
          <a:bodyPr wrap="square">
            <a:spAutoFit/>
          </a:bodyPr>
          <a:lstStyle/>
          <a:p>
            <a:pPr marL="285750" indent="-285750" algn="just" defTabSz="457200">
              <a:buSzPct val="170000"/>
              <a:buFont typeface="Wingdings" panose="05000000000000000000" pitchFamily="2" charset="2"/>
              <a:buChar char="ü"/>
            </a:pPr>
            <a:r>
              <a:rPr lang="ru-RU" sz="1200" b="1" dirty="0">
                <a:solidFill>
                  <a:srgbClr val="016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Правила разработки, принятия, обновления и отмены документов EAAC 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A52B1618-8090-C494-5190-9A6BF45FB9AD}"/>
              </a:ext>
            </a:extLst>
          </p:cNvPr>
          <p:cNvSpPr/>
          <p:nvPr/>
        </p:nvSpPr>
        <p:spPr>
          <a:xfrm>
            <a:off x="116156" y="5191122"/>
            <a:ext cx="10779334" cy="276999"/>
          </a:xfrm>
          <a:prstGeom prst="rect">
            <a:avLst/>
          </a:prstGeom>
          <a:solidFill>
            <a:srgbClr val="8CE57D">
              <a:alpha val="93000"/>
            </a:srgbClr>
          </a:solidFill>
        </p:spPr>
        <p:txBody>
          <a:bodyPr wrap="square">
            <a:spAutoFit/>
          </a:bodyPr>
          <a:lstStyle/>
          <a:p>
            <a:pPr marL="285750" indent="-285750" algn="just" defTabSz="457200">
              <a:buClr>
                <a:srgbClr val="016424"/>
              </a:buClr>
              <a:buSzPct val="170000"/>
              <a:buFont typeface="Wingdings" panose="05000000000000000000" pitchFamily="2" charset="2"/>
              <a:buChar char="ü"/>
            </a:pPr>
            <a:r>
              <a:rPr lang="ru-RU" sz="1200" b="1" dirty="0">
                <a:solidFill>
                  <a:srgbClr val="016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Порядок применения логотипа ЕААС 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907CE9CE-E94B-6FDA-76F8-E69FCCBFC9F6}"/>
              </a:ext>
            </a:extLst>
          </p:cNvPr>
          <p:cNvSpPr/>
          <p:nvPr/>
        </p:nvSpPr>
        <p:spPr>
          <a:xfrm>
            <a:off x="116156" y="2520811"/>
            <a:ext cx="10779332" cy="276999"/>
          </a:xfrm>
          <a:prstGeom prst="rect">
            <a:avLst/>
          </a:prstGeom>
          <a:solidFill>
            <a:srgbClr val="8CE57D"/>
          </a:solidFill>
        </p:spPr>
        <p:txBody>
          <a:bodyPr wrap="square">
            <a:spAutoFit/>
          </a:bodyPr>
          <a:lstStyle/>
          <a:p>
            <a:pPr marL="285750" indent="-285750" algn="just" defTabSz="457200">
              <a:buSzPct val="170000"/>
              <a:buFont typeface="Wingdings" panose="05000000000000000000" pitchFamily="2" charset="2"/>
              <a:buChar char="ü"/>
            </a:pPr>
            <a:r>
              <a:rPr lang="ru-RU" sz="1200" b="1" dirty="0">
                <a:solidFill>
                  <a:srgbClr val="016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Политика EAAC в отношении участия органов по оценке соответствия в программах проверки квалификации </a:t>
            </a:r>
          </a:p>
        </p:txBody>
      </p:sp>
      <p:pic>
        <p:nvPicPr>
          <p:cNvPr id="23" name="Picture 2" descr="http://support.fsa.gov.ru/pics/logo_fsa.png">
            <a:extLst>
              <a:ext uri="{FF2B5EF4-FFF2-40B4-BE49-F238E27FC236}">
                <a16:creationId xmlns:a16="http://schemas.microsoft.com/office/drawing/2014/main" id="{F5884A0D-CAAC-65BA-76DE-A6496798B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0" r="6387"/>
          <a:stretch/>
        </p:blipFill>
        <p:spPr bwMode="auto">
          <a:xfrm>
            <a:off x="10901276" y="2089716"/>
            <a:ext cx="1244005" cy="573856"/>
          </a:xfrm>
          <a:prstGeom prst="rect">
            <a:avLst/>
          </a:prstGeom>
          <a:solidFill>
            <a:sysClr val="window" lastClr="FFFFFF"/>
          </a:solidFill>
        </p:spPr>
      </p:pic>
      <p:pic>
        <p:nvPicPr>
          <p:cNvPr id="24" name="Picture 6" descr="Centrul Național de Acreditare">
            <a:extLst>
              <a:ext uri="{FF2B5EF4-FFF2-40B4-BE49-F238E27FC236}">
                <a16:creationId xmlns:a16="http://schemas.microsoft.com/office/drawing/2014/main" id="{519BF8A1-2B1D-21C5-FD75-98DD64A0F1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827"/>
          <a:stretch/>
        </p:blipFill>
        <p:spPr bwMode="auto">
          <a:xfrm>
            <a:off x="11248884" y="5234900"/>
            <a:ext cx="529541" cy="500097"/>
          </a:xfrm>
          <a:prstGeom prst="rect">
            <a:avLst/>
          </a:prstGeom>
          <a:solidFill>
            <a:sysClr val="window" lastClr="FFFFFF"/>
          </a:solidFill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4606AF73-FA3A-7974-DC65-E5A69C26A7A9}"/>
              </a:ext>
            </a:extLst>
          </p:cNvPr>
          <p:cNvSpPr/>
          <p:nvPr/>
        </p:nvSpPr>
        <p:spPr>
          <a:xfrm>
            <a:off x="10890411" y="1193041"/>
            <a:ext cx="1280390" cy="3077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1" u="none" strike="noStrike" kern="0" cap="none" spc="0" normalizeH="0" baseline="0" noProof="0" dirty="0">
                <a:ln>
                  <a:noFill/>
                </a:ln>
                <a:solidFill>
                  <a:srgbClr val="2C2C2C">
                    <a:lumMod val="90000"/>
                    <a:lumOff val="10000"/>
                  </a:srgbClr>
                </a:solidFill>
                <a:effectLst/>
                <a:uLnTx/>
                <a:uFillTx/>
              </a:rPr>
              <a:t>Разработчик </a:t>
            </a:r>
          </a:p>
        </p:txBody>
      </p:sp>
      <p:pic>
        <p:nvPicPr>
          <p:cNvPr id="26" name="Picture 4" descr="http://www.ihaf.org.ae/wp-content/uploads/2018/12/KyrgyzRepublic-1.jpg">
            <a:extLst>
              <a:ext uri="{FF2B5EF4-FFF2-40B4-BE49-F238E27FC236}">
                <a16:creationId xmlns:a16="http://schemas.microsoft.com/office/drawing/2014/main" id="{496ECC66-91B1-6706-E918-2E65ACD87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6625" y="4464118"/>
            <a:ext cx="945474" cy="599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A12D2C19-756A-8117-2DAC-F01435F29223}"/>
              </a:ext>
            </a:extLst>
          </p:cNvPr>
          <p:cNvSpPr/>
          <p:nvPr/>
        </p:nvSpPr>
        <p:spPr>
          <a:xfrm>
            <a:off x="9305245" y="218905"/>
            <a:ext cx="2849124" cy="369332"/>
          </a:xfrm>
          <a:prstGeom prst="rect">
            <a:avLst/>
          </a:prstGeom>
          <a:solidFill>
            <a:srgbClr val="8CE57D"/>
          </a:solidFill>
        </p:spPr>
        <p:txBody>
          <a:bodyPr wrap="square">
            <a:spAutoFit/>
          </a:bodyPr>
          <a:lstStyle/>
          <a:p>
            <a:pPr marL="285750" marR="0" lvl="0" indent="-285750" algn="just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AD47">
                  <a:lumMod val="75000"/>
                </a:srgbClr>
              </a:buClr>
              <a:buSzPct val="300000"/>
              <a:buFont typeface="Wingdings" panose="05000000000000000000" pitchFamily="2" charset="2"/>
              <a:buChar char="ü"/>
              <a:tabLst/>
              <a:defRPr/>
            </a:pPr>
            <a:endParaRPr kumimoji="0" lang="ru-RU" sz="600" b="0" i="0" u="none" strike="noStrike" kern="0" cap="none" spc="0" normalizeH="0" baseline="0" noProof="0" dirty="0">
              <a:ln>
                <a:noFill/>
              </a:ln>
              <a:solidFill>
                <a:srgbClr val="004A91"/>
              </a:solidFill>
              <a:effectLst/>
              <a:uLnTx/>
              <a:uFillTx/>
            </a:endParaRPr>
          </a:p>
          <a:p>
            <a:pPr marL="285750" marR="0" lvl="0" indent="-285750" algn="just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6424"/>
              </a:buClr>
              <a:buSzPct val="2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200" b="1" i="1" u="none" strike="noStrike" kern="0" cap="none" spc="0" normalizeH="0" baseline="0" noProof="0" dirty="0">
                <a:ln>
                  <a:noFill/>
                </a:ln>
                <a:solidFill>
                  <a:srgbClr val="016424"/>
                </a:solidFill>
                <a:effectLst/>
                <a:uLnTx/>
                <a:uFillTx/>
              </a:rPr>
              <a:t>Приняты МГС</a:t>
            </a:r>
            <a:endParaRPr kumimoji="0" lang="ru-RU" sz="1200" b="0" i="1" u="none" strike="noStrike" kern="0" cap="none" spc="0" normalizeH="0" baseline="0" noProof="0" dirty="0">
              <a:ln>
                <a:noFill/>
              </a:ln>
              <a:solidFill>
                <a:srgbClr val="016424"/>
              </a:solidFill>
              <a:effectLst/>
              <a:uLnTx/>
              <a:uFillTx/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555A821C-8C6B-AFAA-E8DF-32E8C537F3E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30" y="188871"/>
            <a:ext cx="1096076" cy="1096764"/>
          </a:xfrm>
          <a:prstGeom prst="rect">
            <a:avLst/>
          </a:prstGeom>
        </p:spPr>
      </p:pic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75E47799-7A23-6411-AD6E-6B8F72C5BC0B}"/>
              </a:ext>
            </a:extLst>
          </p:cNvPr>
          <p:cNvSpPr/>
          <p:nvPr/>
        </p:nvSpPr>
        <p:spPr>
          <a:xfrm>
            <a:off x="116156" y="2854157"/>
            <a:ext cx="10779333" cy="276999"/>
          </a:xfrm>
          <a:prstGeom prst="rect">
            <a:avLst/>
          </a:prstGeom>
          <a:solidFill>
            <a:srgbClr val="8CE57D"/>
          </a:solidFill>
        </p:spPr>
        <p:txBody>
          <a:bodyPr wrap="square">
            <a:spAutoFit/>
          </a:bodyPr>
          <a:lstStyle/>
          <a:p>
            <a:pPr marL="285750" indent="-285750" algn="just" defTabSz="457200">
              <a:buSzPct val="170000"/>
              <a:buFont typeface="Wingdings" panose="05000000000000000000" pitchFamily="2" charset="2"/>
              <a:buChar char="ü"/>
            </a:pPr>
            <a:r>
              <a:rPr lang="ru-RU" sz="1200" b="1" dirty="0">
                <a:solidFill>
                  <a:srgbClr val="016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Порядок проведения внутренних аудитов EAAC 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CDBD24AD-829B-590C-B152-220FC54CDC33}"/>
              </a:ext>
            </a:extLst>
          </p:cNvPr>
          <p:cNvSpPr/>
          <p:nvPr/>
        </p:nvSpPr>
        <p:spPr>
          <a:xfrm>
            <a:off x="116156" y="5854271"/>
            <a:ext cx="10779333" cy="276999"/>
          </a:xfrm>
          <a:prstGeom prst="rect">
            <a:avLst/>
          </a:prstGeom>
          <a:solidFill>
            <a:srgbClr val="8CE57D"/>
          </a:solidFill>
        </p:spPr>
        <p:txBody>
          <a:bodyPr wrap="square">
            <a:spAutoFit/>
          </a:bodyPr>
          <a:lstStyle/>
          <a:p>
            <a:pPr marL="285750" marR="0" lvl="0" indent="-285750" algn="just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7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01642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Порядок выбора организаций, предоставляющих услуги по проведению программ проверки квалификации (МЛС). Критерии</a:t>
            </a:r>
          </a:p>
        </p:txBody>
      </p:sp>
      <p:pic>
        <p:nvPicPr>
          <p:cNvPr id="31" name="Picture 6" descr="https://static.tildacdn.com/tild3739-6661-4031-b739-353134616330/nca.jpg">
            <a:extLst>
              <a:ext uri="{FF2B5EF4-FFF2-40B4-BE49-F238E27FC236}">
                <a16:creationId xmlns:a16="http://schemas.microsoft.com/office/drawing/2014/main" id="{436CF176-0793-1D37-7758-0FBCD081AA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8" r="26466"/>
          <a:stretch/>
        </p:blipFill>
        <p:spPr bwMode="auto">
          <a:xfrm>
            <a:off x="11322992" y="5829209"/>
            <a:ext cx="416933" cy="338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1939777A-81E5-0EA1-544C-5EC508CFEF44}"/>
              </a:ext>
            </a:extLst>
          </p:cNvPr>
          <p:cNvSpPr/>
          <p:nvPr/>
        </p:nvSpPr>
        <p:spPr>
          <a:xfrm>
            <a:off x="9305245" y="676938"/>
            <a:ext cx="2849124" cy="523220"/>
          </a:xfrm>
          <a:prstGeom prst="rect">
            <a:avLst/>
          </a:prstGeom>
          <a:solidFill>
            <a:srgbClr val="FFC000">
              <a:lumMod val="40000"/>
              <a:lumOff val="60000"/>
              <a:alpha val="50000"/>
            </a:srgbClr>
          </a:solidFill>
        </p:spPr>
        <p:txBody>
          <a:bodyPr wrap="square">
            <a:spAutoFit/>
          </a:bodyPr>
          <a:lstStyle/>
          <a:p>
            <a:pPr marL="285750" marR="0" lvl="0" indent="-285750" algn="just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00000"/>
              <a:buFont typeface="Wingdings" panose="05000000000000000000" pitchFamily="2" charset="2"/>
              <a:buChar char="ü"/>
              <a:tabLst/>
              <a:defRPr/>
            </a:pPr>
            <a:endParaRPr kumimoji="0" lang="ru-RU" sz="400" b="0" i="1" u="none" strike="noStrike" kern="0" cap="none" spc="0" normalizeH="0" baseline="0" noProof="0" dirty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</a:endParaRPr>
          </a:p>
          <a:p>
            <a:pPr marL="285750" marR="0" lvl="0" indent="-285750" algn="just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>
                  <a:lumMod val="50000"/>
                </a:srgbClr>
              </a:buClr>
              <a:buSzPct val="2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200" b="1" i="1" u="none" strike="noStrike" kern="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</a:rPr>
              <a:t>2 документа разрабатываются </a:t>
            </a:r>
            <a:r>
              <a:rPr kumimoji="0" lang="ru-RU" sz="1200" b="0" i="1" u="none" strike="noStrike" kern="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</a:rPr>
              <a:t>согласно Программы работ РГ РОА</a:t>
            </a:r>
            <a:endParaRPr kumimoji="0" lang="ru-RU" sz="1400" b="0" i="1" u="none" strike="noStrike" kern="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4F05BB24-C551-3B4F-66F4-A3AA8D0FB5C0}"/>
              </a:ext>
            </a:extLst>
          </p:cNvPr>
          <p:cNvSpPr/>
          <p:nvPr/>
        </p:nvSpPr>
        <p:spPr>
          <a:xfrm>
            <a:off x="116156" y="3857738"/>
            <a:ext cx="10779333" cy="276999"/>
          </a:xfrm>
          <a:prstGeom prst="rect">
            <a:avLst/>
          </a:prstGeom>
          <a:solidFill>
            <a:srgbClr val="8CE57D"/>
          </a:solidFill>
        </p:spPr>
        <p:txBody>
          <a:bodyPr wrap="square">
            <a:spAutoFit/>
          </a:bodyPr>
          <a:lstStyle/>
          <a:p>
            <a:pPr marL="285750" marR="0" lvl="0" indent="-285750" algn="just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7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01642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Процедура по проведению анализа со стороны руководства ЕААС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76AC8547-46C9-A386-4DE4-25C06B059EEF}"/>
              </a:ext>
            </a:extLst>
          </p:cNvPr>
          <p:cNvSpPr/>
          <p:nvPr/>
        </p:nvSpPr>
        <p:spPr>
          <a:xfrm>
            <a:off x="116156" y="6187617"/>
            <a:ext cx="10779333" cy="276999"/>
          </a:xfrm>
          <a:prstGeom prst="rect">
            <a:avLst/>
          </a:prstGeom>
          <a:solidFill>
            <a:srgbClr val="8CE57D"/>
          </a:solidFill>
        </p:spPr>
        <p:txBody>
          <a:bodyPr wrap="square">
            <a:spAutoFit/>
          </a:bodyPr>
          <a:lstStyle/>
          <a:p>
            <a:pPr marL="285750" marR="0" lvl="0" indent="-285750" algn="just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7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01642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Процедура по управлению записями ЕААС</a:t>
            </a:r>
          </a:p>
        </p:txBody>
      </p:sp>
      <p:pic>
        <p:nvPicPr>
          <p:cNvPr id="35" name="Picture 2" descr="https://magnat.uz/wp-content/uploads/ozakk.jpg">
            <a:extLst>
              <a:ext uri="{FF2B5EF4-FFF2-40B4-BE49-F238E27FC236}">
                <a16:creationId xmlns:a16="http://schemas.microsoft.com/office/drawing/2014/main" id="{013551FC-7AE4-F15A-049D-6EA1A9D137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4" t="20362" r="15713" b="20223"/>
          <a:stretch/>
        </p:blipFill>
        <p:spPr bwMode="auto">
          <a:xfrm>
            <a:off x="11021857" y="6318532"/>
            <a:ext cx="963317" cy="381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1BFA4AE7-A392-34A4-1AEA-6DDAB306A8D2}"/>
              </a:ext>
            </a:extLst>
          </p:cNvPr>
          <p:cNvSpPr/>
          <p:nvPr/>
        </p:nvSpPr>
        <p:spPr>
          <a:xfrm>
            <a:off x="116156" y="6520968"/>
            <a:ext cx="10779333" cy="276999"/>
          </a:xfrm>
          <a:prstGeom prst="rect">
            <a:avLst/>
          </a:prstGeom>
          <a:solidFill>
            <a:srgbClr val="8CE57D"/>
          </a:solidFill>
        </p:spPr>
        <p:txBody>
          <a:bodyPr wrap="square">
            <a:spAutoFit/>
          </a:bodyPr>
          <a:lstStyle/>
          <a:p>
            <a:pPr marL="285750" marR="0" lvl="0" indent="-285750" algn="just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7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01642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Политика ЕААС по взаимодействию с заинтересованными сторонами</a:t>
            </a:r>
          </a:p>
        </p:txBody>
      </p:sp>
      <p:pic>
        <p:nvPicPr>
          <p:cNvPr id="37" name="Picture 4" descr="HOME">
            <a:extLst>
              <a:ext uri="{FF2B5EF4-FFF2-40B4-BE49-F238E27FC236}">
                <a16:creationId xmlns:a16="http://schemas.microsoft.com/office/drawing/2014/main" id="{8814A0B8-E66F-687F-3673-883F09097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7760" y="3393724"/>
            <a:ext cx="423377" cy="523532"/>
          </a:xfrm>
          <a:prstGeom prst="rect">
            <a:avLst/>
          </a:prstGeom>
          <a:solidFill>
            <a:sysClr val="window" lastClr="FFFFFF"/>
          </a:solidFill>
        </p:spPr>
      </p:pic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092DC405-2C21-23DF-AFF2-DD4030157E9B}"/>
              </a:ext>
            </a:extLst>
          </p:cNvPr>
          <p:cNvSpPr/>
          <p:nvPr/>
        </p:nvSpPr>
        <p:spPr>
          <a:xfrm>
            <a:off x="116156" y="3524392"/>
            <a:ext cx="10779333" cy="276999"/>
          </a:xfrm>
          <a:prstGeom prst="rect">
            <a:avLst/>
          </a:prstGeom>
          <a:solidFill>
            <a:srgbClr val="8CE57D"/>
          </a:solidFill>
        </p:spPr>
        <p:txBody>
          <a:bodyPr wrap="square">
            <a:spAutoFit/>
          </a:bodyPr>
          <a:lstStyle/>
          <a:p>
            <a:pPr marL="285750" marR="0" lvl="0" indent="-285750" algn="just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7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01642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Порядок осуществления паритетных оценок органов по аккредитации</a:t>
            </a: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D7AC9EDE-B10F-BB01-6EA2-BFDD3250A713}"/>
              </a:ext>
            </a:extLst>
          </p:cNvPr>
          <p:cNvSpPr/>
          <p:nvPr/>
        </p:nvSpPr>
        <p:spPr>
          <a:xfrm>
            <a:off x="116156" y="4191084"/>
            <a:ext cx="10779333" cy="276999"/>
          </a:xfrm>
          <a:prstGeom prst="rect">
            <a:avLst/>
          </a:prstGeom>
          <a:solidFill>
            <a:srgbClr val="FFF2CC"/>
          </a:solidFill>
        </p:spPr>
        <p:txBody>
          <a:bodyPr wrap="square">
            <a:spAutoFit/>
          </a:bodyPr>
          <a:lstStyle/>
          <a:p>
            <a:pPr marL="285750" marR="0" lvl="0" indent="-285750" algn="just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7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7F6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Порядок выбора оценщиков, задействованных в раритетных оценках. Критерии</a:t>
            </a: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3D9F063A-DD15-C286-4F58-99EE7F751292}"/>
              </a:ext>
            </a:extLst>
          </p:cNvPr>
          <p:cNvSpPr/>
          <p:nvPr/>
        </p:nvSpPr>
        <p:spPr>
          <a:xfrm>
            <a:off x="116156" y="1856173"/>
            <a:ext cx="10779333" cy="276999"/>
          </a:xfrm>
          <a:prstGeom prst="rect">
            <a:avLst/>
          </a:prstGeom>
          <a:solidFill>
            <a:srgbClr val="8CE57D"/>
          </a:solidFill>
        </p:spPr>
        <p:txBody>
          <a:bodyPr wrap="square">
            <a:spAutoFit/>
          </a:bodyPr>
          <a:lstStyle/>
          <a:p>
            <a:pPr marL="285750" indent="-285750" algn="just" defTabSz="457200">
              <a:buSzPct val="170000"/>
              <a:buFont typeface="Wingdings" panose="05000000000000000000" pitchFamily="2" charset="2"/>
              <a:buChar char="ü"/>
            </a:pPr>
            <a:r>
              <a:rPr lang="ru-RU" sz="1200" b="1" dirty="0">
                <a:solidFill>
                  <a:srgbClr val="016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Договоренность о взаимном признании EAAC</a:t>
            </a: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63D1DDF6-29B1-D224-7166-37D78F7C1BDE}"/>
              </a:ext>
            </a:extLst>
          </p:cNvPr>
          <p:cNvSpPr/>
          <p:nvPr/>
        </p:nvSpPr>
        <p:spPr>
          <a:xfrm>
            <a:off x="116155" y="3189932"/>
            <a:ext cx="10779333" cy="276999"/>
          </a:xfrm>
          <a:prstGeom prst="rect">
            <a:avLst/>
          </a:prstGeom>
          <a:solidFill>
            <a:srgbClr val="8CE57D"/>
          </a:solidFill>
        </p:spPr>
        <p:txBody>
          <a:bodyPr wrap="square">
            <a:spAutoFit/>
          </a:bodyPr>
          <a:lstStyle/>
          <a:p>
            <a:pPr marL="285750" indent="-285750" algn="just" defTabSz="457200">
              <a:buSzPct val="170000"/>
              <a:buFont typeface="Wingdings" panose="05000000000000000000" pitchFamily="2" charset="2"/>
              <a:buChar char="ü"/>
            </a:pPr>
            <a:r>
              <a:rPr lang="ru-RU" sz="1200" b="1" dirty="0">
                <a:solidFill>
                  <a:srgbClr val="016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Миссия, политика и видение </a:t>
            </a:r>
            <a:r>
              <a:rPr lang="en-US" sz="1200" b="1" dirty="0">
                <a:solidFill>
                  <a:srgbClr val="016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EAAC</a:t>
            </a:r>
            <a:endParaRPr lang="ru-RU" sz="1200" b="1" dirty="0">
              <a:solidFill>
                <a:srgbClr val="0164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0532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2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38" y="267846"/>
            <a:ext cx="1250949" cy="125173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977640" y="4563887"/>
            <a:ext cx="77129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457200"/>
            <a:r>
              <a:rPr lang="ru-RU" sz="1600" b="1" dirty="0">
                <a:solidFill>
                  <a:srgbClr val="004A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ПРОВЕДЕНИЕ СОВМЕСТНЫХ И СКООРДИНИРОВАННЫХ ДЕЙСТВИЙ ГОСУДАРСТВ – УЧАСТНИКОВ СОГЛАШЕНИЯ </a:t>
            </a:r>
            <a:br>
              <a:rPr lang="en-US" sz="1600" b="1" dirty="0">
                <a:solidFill>
                  <a:srgbClr val="004A9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rgbClr val="004A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ОБЛАСТИ ИНФРАСТРУКТУРЫ КАЧЕСТВА 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16000" contras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92" y="2736467"/>
            <a:ext cx="2924608" cy="3442654"/>
          </a:xfrm>
          <a:prstGeom prst="rect">
            <a:avLst/>
          </a:prstGeom>
          <a:ln>
            <a:noFill/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1608287" y="327124"/>
            <a:ext cx="96040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ru-RU" sz="2800" b="1" cap="all" dirty="0">
                <a:solidFill>
                  <a:srgbClr val="004A9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Межгосударственный СОВЕТ </a:t>
            </a:r>
          </a:p>
          <a:p>
            <a:pPr algn="ctr" defTabSz="457200"/>
            <a:r>
              <a:rPr lang="ru-RU" sz="2800" b="1" cap="all" dirty="0">
                <a:solidFill>
                  <a:srgbClr val="004A9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ПО СТАНДАРТИЗАЦИИ, МЕТРОЛОГИИ И СЕРТИФИКАЦИИ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3977640" y="1782054"/>
            <a:ext cx="78755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457200"/>
            <a:r>
              <a:rPr lang="ru-RU" sz="1600" b="1" dirty="0">
                <a:solidFill>
                  <a:srgbClr val="004A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ВЫРАБОТКА И СОГЛАСОВАНИЕ ПРИОРИТЕТНЫХ НАПРАВЛЕНИЙ И ФОРМ СОВМЕСТНОЙ ДЕЯТЕЛЬНОСТИ ПО МЕЖГОСУДАРСТВЕННОМУ СОТРУДНИЧЕСТВУ В ОБЛАСТИ: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834721" y="1808794"/>
            <a:ext cx="257795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/>
            <a:r>
              <a:rPr lang="ru-RU" sz="2400" b="1" cap="all" spc="200" dirty="0">
                <a:solidFill>
                  <a:srgbClr val="004A9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Основные </a:t>
            </a:r>
          </a:p>
          <a:p>
            <a:pPr algn="ctr" defTabSz="457200"/>
            <a:r>
              <a:rPr lang="ru-RU" sz="2400" b="1" cap="all" spc="200" dirty="0">
                <a:solidFill>
                  <a:srgbClr val="004A9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Функции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5740277" y="4112758"/>
            <a:ext cx="14531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spcBef>
                <a:spcPts val="300"/>
              </a:spcBef>
            </a:pPr>
            <a:r>
              <a:rPr lang="ru-RU" sz="2000" dirty="0">
                <a:solidFill>
                  <a:srgbClr val="004A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надзора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742014" y="2575910"/>
            <a:ext cx="583022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spcBef>
                <a:spcPts val="300"/>
              </a:spcBef>
            </a:pPr>
            <a:r>
              <a:rPr lang="ru-RU" sz="2000" dirty="0">
                <a:solidFill>
                  <a:srgbClr val="004A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гармонизации технических регламентов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742014" y="2879675"/>
            <a:ext cx="26777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spcBef>
                <a:spcPts val="300"/>
              </a:spcBef>
            </a:pPr>
            <a:r>
              <a:rPr lang="ru-RU" sz="2000" dirty="0">
                <a:solidFill>
                  <a:srgbClr val="004A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стандартизации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742014" y="3183588"/>
            <a:ext cx="21888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spcBef>
                <a:spcPts val="300"/>
              </a:spcBef>
            </a:pPr>
            <a:r>
              <a:rPr lang="ru-RU" sz="2000" dirty="0">
                <a:solidFill>
                  <a:srgbClr val="004A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метрологии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740277" y="3506520"/>
            <a:ext cx="53588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spcBef>
                <a:spcPts val="300"/>
              </a:spcBef>
            </a:pPr>
            <a:r>
              <a:rPr lang="ru-RU" sz="2000" dirty="0">
                <a:solidFill>
                  <a:srgbClr val="004A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оценки (подтверждения) соответствия</a:t>
            </a:r>
            <a:r>
              <a:rPr lang="en-US" sz="2000" dirty="0">
                <a:solidFill>
                  <a:srgbClr val="004A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dirty="0">
              <a:solidFill>
                <a:srgbClr val="004A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740277" y="3812880"/>
            <a:ext cx="23758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spcBef>
                <a:spcPts val="300"/>
              </a:spcBef>
            </a:pPr>
            <a:r>
              <a:rPr lang="ru-RU" sz="2000" dirty="0">
                <a:solidFill>
                  <a:srgbClr val="004A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аккредитации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32D690E-AF13-C012-31B8-A73DFC0E5497}"/>
              </a:ext>
            </a:extLst>
          </p:cNvPr>
          <p:cNvSpPr/>
          <p:nvPr/>
        </p:nvSpPr>
        <p:spPr>
          <a:xfrm>
            <a:off x="3546136" y="5826543"/>
            <a:ext cx="15162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4A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366487EB-24E8-E314-B499-0A998836E3AB}"/>
              </a:ext>
            </a:extLst>
          </p:cNvPr>
          <p:cNvSpPr/>
          <p:nvPr/>
        </p:nvSpPr>
        <p:spPr>
          <a:xfrm>
            <a:off x="9831586" y="5357113"/>
            <a:ext cx="2021606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b="1" dirty="0">
                <a:solidFill>
                  <a:srgbClr val="004A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БЛАГОПРИЯТНЫХ УСЛОВИЙ ДЛЯ ЭКОНОМИЧЕСКОГО РАЗВИТИЯ ГОСУДАРСТВ – УЧАСТНИКОВ СНГ</a:t>
            </a:r>
          </a:p>
        </p:txBody>
      </p: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0BC28D72-98A3-3325-2AA5-B3172F29D4B1}"/>
              </a:ext>
            </a:extLst>
          </p:cNvPr>
          <p:cNvGrpSpPr/>
          <p:nvPr/>
        </p:nvGrpSpPr>
        <p:grpSpPr>
          <a:xfrm>
            <a:off x="3560984" y="5455278"/>
            <a:ext cx="1517945" cy="998873"/>
            <a:chOff x="2734888" y="5051367"/>
            <a:chExt cx="2552412" cy="1828542"/>
          </a:xfrm>
        </p:grpSpPr>
        <p:cxnSp>
          <p:nvCxnSpPr>
            <p:cNvPr id="23" name="Прямая соединительная линия 22">
              <a:extLst>
                <a:ext uri="{FF2B5EF4-FFF2-40B4-BE49-F238E27FC236}">
                  <a16:creationId xmlns:a16="http://schemas.microsoft.com/office/drawing/2014/main" id="{BA64E760-1921-4C63-4B5B-0343998F3BC9}"/>
                </a:ext>
              </a:extLst>
            </p:cNvPr>
            <p:cNvCxnSpPr>
              <a:cxnSpLocks/>
            </p:cNvCxnSpPr>
            <p:nvPr/>
          </p:nvCxnSpPr>
          <p:spPr>
            <a:xfrm>
              <a:off x="2734888" y="5051367"/>
              <a:ext cx="2549560" cy="854359"/>
            </a:xfrm>
            <a:prstGeom prst="line">
              <a:avLst/>
            </a:prstGeom>
            <a:ln w="60325">
              <a:solidFill>
                <a:srgbClr val="004A9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>
              <a:extLst>
                <a:ext uri="{FF2B5EF4-FFF2-40B4-BE49-F238E27FC236}">
                  <a16:creationId xmlns:a16="http://schemas.microsoft.com/office/drawing/2014/main" id="{F235C432-2D8A-BBA2-67D6-32D887A845A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07091" y="5928918"/>
              <a:ext cx="2480209" cy="950991"/>
            </a:xfrm>
            <a:prstGeom prst="line">
              <a:avLst/>
            </a:prstGeom>
            <a:ln w="60325">
              <a:solidFill>
                <a:srgbClr val="004A9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Овал 24">
            <a:extLst>
              <a:ext uri="{FF2B5EF4-FFF2-40B4-BE49-F238E27FC236}">
                <a16:creationId xmlns:a16="http://schemas.microsoft.com/office/drawing/2014/main" id="{F0414699-3A71-A0A5-4058-176A007D2537}"/>
              </a:ext>
            </a:extLst>
          </p:cNvPr>
          <p:cNvSpPr/>
          <p:nvPr/>
        </p:nvSpPr>
        <p:spPr>
          <a:xfrm>
            <a:off x="9777132" y="5310555"/>
            <a:ext cx="2130515" cy="1203026"/>
          </a:xfrm>
          <a:prstGeom prst="ellipse">
            <a:avLst/>
          </a:prstGeom>
          <a:noFill/>
          <a:ln w="41275">
            <a:solidFill>
              <a:srgbClr val="004A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818948EB-F2A3-B0ED-B793-6DD1EC587D6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7581"/>
                    </a14:imgEffect>
                    <a14:imgEffect>
                      <a14:saturation sat="167000"/>
                    </a14:imgEffect>
                    <a14:imgEffect>
                      <a14:brightnessContrast bright="-10000" contrast="-33000"/>
                    </a14:imgEffect>
                  </a14:imgLayer>
                </a14:imgProps>
              </a:ext>
            </a:extLst>
          </a:blip>
          <a:srcRect l="2050" t="13731" r="4537" b="11115"/>
          <a:stretch/>
        </p:blipFill>
        <p:spPr>
          <a:xfrm>
            <a:off x="5232310" y="5310555"/>
            <a:ext cx="4544822" cy="146782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9" cstate="print">
            <a:duotone>
              <a:srgbClr val="4F81BD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218" b="98187" l="3212" r="97859">
                        <a14:foregroundMark x1="27623" y1="77202" x2="27623" y2="77202"/>
                        <a14:foregroundMark x1="27623" y1="77202" x2="27623" y2="77202"/>
                        <a14:foregroundMark x1="33191" y1="97280" x2="33191" y2="97280"/>
                        <a14:foregroundMark x1="91328" y1="53756" x2="91328" y2="53756"/>
                        <a14:foregroundMark x1="63919" y1="34845" x2="63919" y2="34845"/>
                        <a14:foregroundMark x1="62955" y1="16192" x2="62955" y2="16192"/>
                        <a14:foregroundMark x1="49572" y1="6347" x2="49572" y2="6347"/>
                        <a14:foregroundMark x1="49572" y1="19948" x2="49572" y2="19948"/>
                        <a14:foregroundMark x1="31049" y1="19948" x2="31049" y2="19948"/>
                        <a14:foregroundMark x1="3319" y1="54793" x2="3319" y2="54793"/>
                        <a14:foregroundMark x1="5353" y1="53497" x2="5353" y2="53497"/>
                        <a14:foregroundMark x1="97859" y1="53497" x2="97859" y2="53497"/>
                        <a14:foregroundMark x1="63919" y1="98187" x2="63919" y2="98187"/>
                        <a14:foregroundMark x1="34154" y1="34845" x2="34154" y2="34845"/>
                        <a14:foregroundMark x1="36188" y1="47280" x2="36188" y2="47280"/>
                        <a14:foregroundMark x1="60921" y1="48575" x2="60921" y2="48575"/>
                        <a14:foregroundMark x1="53640" y1="58420" x2="53640" y2="58420"/>
                        <a14:foregroundMark x1="46467" y1="59715" x2="46467" y2="59715"/>
                      </a14:backgroundRemoval>
                    </a14:imgEffect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863" y="2670724"/>
            <a:ext cx="305714" cy="25287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8" name="Picture 2" descr="https://static.tildacdn.com/tild6233-6262-4862-a430-373435373634/zpch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310" y="2983624"/>
            <a:ext cx="276267" cy="27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https://img2.freepng.ru/20180331/qlw/kisspng-lawyer-computer-icons-advocate-lawyer-5ac000c59bf789.5233377215225325496389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454" r="51772" b="10936"/>
          <a:stretch/>
        </p:blipFill>
        <p:spPr bwMode="auto">
          <a:xfrm flipH="1">
            <a:off x="5203734" y="3251864"/>
            <a:ext cx="311323" cy="263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rgbClr val="004A9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422" b="98786" l="1325" r="97248">
                        <a14:foregroundMark x1="12334" y1="45254" x2="12334" y2="45254"/>
                        <a14:foregroundMark x1="84913" y1="13466" x2="84913" y2="13466"/>
                        <a14:foregroundMark x1="84913" y1="13466" x2="84913" y2="13466"/>
                        <a14:foregroundMark x1="84913" y1="23510" x2="84913" y2="23510"/>
                        <a14:foregroundMark x1="87971" y1="45254" x2="87971" y2="45254"/>
                        <a14:foregroundMark x1="97248" y1="41832" x2="97248" y2="41832"/>
                        <a14:foregroundMark x1="81855" y1="8499" x2="81855" y2="8499"/>
                        <a14:foregroundMark x1="81855" y1="3422" x2="81855" y2="3422"/>
                        <a14:foregroundMark x1="1529" y1="48565" x2="1529" y2="48565"/>
                        <a14:foregroundMark x1="77166" y1="97020" x2="77166" y2="97020"/>
                        <a14:foregroundMark x1="84913" y1="98786" x2="84913" y2="98786"/>
                        <a14:foregroundMark x1="38532" y1="48565" x2="38532" y2="48565"/>
                        <a14:foregroundMark x1="38532" y1="45254" x2="38532" y2="45254"/>
                        <a14:foregroundMark x1="38532" y1="38521" x2="38532" y2="38521"/>
                        <a14:foregroundMark x1="38532" y1="28477" x2="38532" y2="28477"/>
                        <a14:foregroundMark x1="38532" y1="58609" x2="38532" y2="58609"/>
                        <a14:foregroundMark x1="38532" y1="70309" x2="38532" y2="70309"/>
                        <a14:foregroundMark x1="37003" y1="85320" x2="37003" y2="85320"/>
                        <a14:foregroundMark x1="29256" y1="82009" x2="29256" y2="82009"/>
                        <a14:foregroundMark x1="29256" y1="82009" x2="29256" y2="82009"/>
                      </a14:backgroundRemoval>
                    </a14:imgEffect>
                    <a14:imgEffect>
                      <a14:colorTemperature colorTemp="47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259" y="3593882"/>
            <a:ext cx="274149" cy="2531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6">
            <a:duotone>
              <a:prstClr val="black"/>
              <a:srgbClr val="004A91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5228259" y="3959146"/>
            <a:ext cx="317019" cy="1950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203828" y="4240080"/>
            <a:ext cx="292633" cy="29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2909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505801" y="2012961"/>
            <a:ext cx="6240189" cy="2677656"/>
          </a:xfrm>
          <a:prstGeom prst="rect">
            <a:avLst/>
          </a:prstGeom>
          <a:gradFill>
            <a:gsLst>
              <a:gs pos="0">
                <a:schemeClr val="accent6">
                  <a:lumMod val="20000"/>
                  <a:lumOff val="80000"/>
                  <a:alpha val="56000"/>
                </a:schemeClr>
              </a:gs>
              <a:gs pos="100000">
                <a:schemeClr val="accent6">
                  <a:alpha val="50000"/>
                </a:schemeClr>
              </a:gs>
            </a:gsLst>
            <a:lin ang="0" scaled="0"/>
          </a:gradFill>
          <a:effectLst/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solidFill>
                  <a:srgbClr val="004A91"/>
                </a:solidFill>
              </a:rPr>
              <a:t>Содействие развитию инфраструктуры качества Евразийского региона в соответствии с международными подходами в целях обеспечения международного признания и достоверной оценки соответствия. </a:t>
            </a:r>
            <a:endParaRPr lang="en-US" sz="2800" dirty="0">
              <a:solidFill>
                <a:srgbClr val="004A91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043952" y="380269"/>
            <a:ext cx="8540325" cy="1325563"/>
          </a:xfrm>
        </p:spPr>
        <p:txBody>
          <a:bodyPr>
            <a:noAutofit/>
          </a:bodyPr>
          <a:lstStyle/>
          <a:p>
            <a:r>
              <a:rPr lang="ru-RU" sz="6000" b="1" dirty="0">
                <a:solidFill>
                  <a:srgbClr val="004A91"/>
                </a:solidFill>
                <a:latin typeface="+mn-lt"/>
                <a:ea typeface="+mn-ea"/>
                <a:cs typeface="+mn-cs"/>
              </a:rPr>
              <a:t>МИССИЯ ЕААС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38" y="226705"/>
            <a:ext cx="1390786" cy="139165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070" y="226705"/>
            <a:ext cx="3541920" cy="163269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505801" y="5159744"/>
            <a:ext cx="6385174" cy="1384995"/>
          </a:xfrm>
          <a:prstGeom prst="rect">
            <a:avLst/>
          </a:prstGeom>
          <a:gradFill>
            <a:gsLst>
              <a:gs pos="0">
                <a:schemeClr val="accent6">
                  <a:lumMod val="20000"/>
                  <a:lumOff val="80000"/>
                  <a:alpha val="56000"/>
                </a:schemeClr>
              </a:gs>
              <a:gs pos="100000">
                <a:schemeClr val="accent6">
                  <a:alpha val="50000"/>
                </a:schemeClr>
              </a:gs>
            </a:gsLst>
            <a:lin ang="0" scaled="0"/>
          </a:gradFill>
          <a:effectLst/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solidFill>
                  <a:srgbClr val="004A91"/>
                </a:solidFill>
              </a:rPr>
              <a:t>Создание условий для реализации принципа «Испытано/сертифицировано в ЕААС - признано везде».</a:t>
            </a:r>
          </a:p>
        </p:txBody>
      </p:sp>
    </p:spTree>
    <p:extLst>
      <p:ext uri="{BB962C8B-B14F-4D97-AF65-F5344CB8AC3E}">
        <p14:creationId xmlns:p14="http://schemas.microsoft.com/office/powerpoint/2010/main" val="11163368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0834" y="1220090"/>
            <a:ext cx="10123975" cy="4559014"/>
          </a:xfrm>
          <a:prstGeom prst="rect">
            <a:avLst/>
          </a:prstGeom>
        </p:spPr>
      </p:pic>
      <p:sp>
        <p:nvSpPr>
          <p:cNvPr id="27" name="Прямоугольник: скругленные углы 4">
            <a:extLst>
              <a:ext uri="{FF2B5EF4-FFF2-40B4-BE49-F238E27FC236}">
                <a16:creationId xmlns:a16="http://schemas.microsoft.com/office/drawing/2014/main" id="{625F479D-6569-4EE2-866B-9DED4C1ADED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82799" y="0"/>
            <a:ext cx="7772400" cy="1143000"/>
          </a:xfrm>
          <a:prstGeom prst="rect">
            <a:avLst/>
          </a:prstGeom>
          <a:noFill/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40005" tIns="40005" rIns="40005" bIns="40005" numCol="1" spcCol="1270" anchor="ctr" anchorCtr="0">
            <a:noAutofit/>
          </a:bodyPr>
          <a:lstStyle/>
          <a:p>
            <a:pPr marL="336947" algn="ctr" defTabSz="466725">
              <a:spcBef>
                <a:spcPct val="0"/>
              </a:spcBef>
            </a:pPr>
            <a:r>
              <a:rPr lang="ru-RU" sz="2400" b="1" dirty="0">
                <a:solidFill>
                  <a:srgbClr val="004A91"/>
                </a:solidFill>
                <a:ea typeface="Arial Unicode MS" panose="020B0604020202020204" pitchFamily="34" charset="-128"/>
                <a:cs typeface="Arial" panose="020B0604020202020204" pitchFamily="34" charset="0"/>
              </a:rPr>
              <a:t>РЕГИОНАЛЬНЫЕ ОРГАНИЗАЦИИ ПО АККРЕДИТАЦИИ,</a:t>
            </a:r>
          </a:p>
          <a:p>
            <a:pPr marL="336947" algn="ctr" defTabSz="466725">
              <a:spcBef>
                <a:spcPct val="0"/>
              </a:spcBef>
            </a:pPr>
            <a:r>
              <a:rPr lang="ru-RU" sz="2400" b="1" dirty="0">
                <a:solidFill>
                  <a:srgbClr val="004A91"/>
                </a:solidFill>
                <a:ea typeface="Arial Unicode MS" panose="020B0604020202020204" pitchFamily="34" charset="-128"/>
                <a:cs typeface="Arial" panose="020B0604020202020204" pitchFamily="34" charset="0"/>
              </a:rPr>
              <a:t>ПРИЗНАННЫЕ </a:t>
            </a:r>
            <a:r>
              <a:rPr lang="en-US" sz="2400" b="1" dirty="0">
                <a:solidFill>
                  <a:srgbClr val="004A91"/>
                </a:solidFill>
                <a:ea typeface="Arial Unicode MS" panose="020B0604020202020204" pitchFamily="34" charset="-128"/>
                <a:cs typeface="Arial" panose="020B0604020202020204" pitchFamily="34" charset="0"/>
              </a:rPr>
              <a:t>ILAC </a:t>
            </a:r>
            <a:r>
              <a:rPr lang="ru-RU" sz="2400" b="1" dirty="0">
                <a:solidFill>
                  <a:srgbClr val="004A91"/>
                </a:solidFill>
                <a:ea typeface="Arial Unicode MS" panose="020B0604020202020204" pitchFamily="34" charset="-128"/>
                <a:cs typeface="Arial" panose="020B0604020202020204" pitchFamily="34" charset="0"/>
              </a:rPr>
              <a:t>и </a:t>
            </a:r>
            <a:r>
              <a:rPr lang="en-US" sz="2400" b="1" dirty="0">
                <a:solidFill>
                  <a:srgbClr val="004A91"/>
                </a:solidFill>
                <a:ea typeface="Arial Unicode MS" panose="020B0604020202020204" pitchFamily="34" charset="-128"/>
                <a:cs typeface="Arial" panose="020B0604020202020204" pitchFamily="34" charset="0"/>
              </a:rPr>
              <a:t>IAF</a:t>
            </a:r>
            <a:endParaRPr lang="ru-RU" sz="2400" b="1" dirty="0">
              <a:solidFill>
                <a:srgbClr val="004A91"/>
              </a:solidFill>
              <a:ea typeface="Arial Unicode MS" panose="020B0604020202020204" pitchFamily="34" charset="-128"/>
              <a:cs typeface="Arial" panose="020B0604020202020204" pitchFamily="34" charset="0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110" y="5743656"/>
            <a:ext cx="1258340" cy="809851"/>
          </a:xfrm>
          <a:prstGeom prst="rect">
            <a:avLst/>
          </a:prstGeom>
        </p:spPr>
      </p:pic>
      <p:sp>
        <p:nvSpPr>
          <p:cNvPr id="29" name="Прямоугольник 28"/>
          <p:cNvSpPr/>
          <p:nvPr/>
        </p:nvSpPr>
        <p:spPr>
          <a:xfrm>
            <a:off x="7695450" y="5925730"/>
            <a:ext cx="3941615" cy="338554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4A91"/>
                </a:solidFill>
              </a:rPr>
              <a:t>Международный форум</a:t>
            </a:r>
            <a:r>
              <a:rPr lang="en-US" sz="1600" b="1" dirty="0">
                <a:solidFill>
                  <a:srgbClr val="004A91"/>
                </a:solidFill>
              </a:rPr>
              <a:t> </a:t>
            </a:r>
            <a:r>
              <a:rPr lang="ru-RU" sz="1600" b="1" dirty="0">
                <a:solidFill>
                  <a:srgbClr val="004A91"/>
                </a:solidFill>
              </a:rPr>
              <a:t>по аккредитации</a:t>
            </a:r>
          </a:p>
        </p:txBody>
      </p:sp>
      <p:pic>
        <p:nvPicPr>
          <p:cNvPr id="30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034" y="5680385"/>
            <a:ext cx="932765" cy="936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Прямоугольник 30"/>
          <p:cNvSpPr/>
          <p:nvPr/>
        </p:nvSpPr>
        <p:spPr>
          <a:xfrm>
            <a:off x="2082799" y="5856195"/>
            <a:ext cx="3739324" cy="584775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4A91"/>
                </a:solidFill>
              </a:rPr>
              <a:t>Международное сотрудничество</a:t>
            </a:r>
            <a:r>
              <a:rPr lang="en-US" sz="1600" b="1" dirty="0">
                <a:solidFill>
                  <a:srgbClr val="004A91"/>
                </a:solidFill>
              </a:rPr>
              <a:t> </a:t>
            </a:r>
          </a:p>
          <a:p>
            <a:pPr algn="ctr"/>
            <a:r>
              <a:rPr lang="ru-RU" sz="1600" b="1" dirty="0">
                <a:solidFill>
                  <a:srgbClr val="004A91"/>
                </a:solidFill>
              </a:rPr>
              <a:t>по аккредитации лабораторий</a:t>
            </a:r>
          </a:p>
        </p:txBody>
      </p:sp>
    </p:spTree>
    <p:extLst>
      <p:ext uri="{BB962C8B-B14F-4D97-AF65-F5344CB8AC3E}">
        <p14:creationId xmlns:p14="http://schemas.microsoft.com/office/powerpoint/2010/main" val="15412914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18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43"/>
            <a:ext cx="12191999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glow rad="152400">
              <a:schemeClr val="accent5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161266" y="4837597"/>
            <a:ext cx="9510854" cy="2655147"/>
          </a:xfrm>
          <a:prstGeom prst="rect">
            <a:avLst/>
          </a:prstGeom>
          <a:effectLst>
            <a:glow rad="152400">
              <a:schemeClr val="accent5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b="1" dirty="0">
                <a:solidFill>
                  <a:prstClr val="white"/>
                </a:solidFill>
                <a:effectLst>
                  <a:glow rad="114300">
                    <a:srgbClr val="4E96BF"/>
                  </a:glow>
                </a:effectLst>
              </a:rPr>
              <a:t>СПАСИБО ЗА ВНИМАНИЕ</a:t>
            </a:r>
            <a:r>
              <a:rPr lang="ru-RU" sz="7200" b="1" dirty="0">
                <a:solidFill>
                  <a:prstClr val="white"/>
                </a:solidFill>
                <a:effectLst>
                  <a:glow rad="114300">
                    <a:srgbClr val="4E96BF"/>
                  </a:glow>
                </a:effectLst>
              </a:rPr>
              <a:t>!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79" r="5102"/>
          <a:stretch/>
        </p:blipFill>
        <p:spPr>
          <a:xfrm>
            <a:off x="5172075" y="2360382"/>
            <a:ext cx="2490788" cy="2663839"/>
          </a:xfrm>
          <a:prstGeom prst="rect">
            <a:avLst/>
          </a:prstGeom>
          <a:ln>
            <a:noFill/>
          </a:ln>
          <a:effectLst>
            <a:glow rad="50800">
              <a:srgbClr val="258DB4">
                <a:alpha val="68000"/>
              </a:srgbClr>
            </a:glow>
          </a:effectLst>
        </p:spPr>
      </p:pic>
      <p:sp>
        <p:nvSpPr>
          <p:cNvPr id="6" name="Прямоугольник 5"/>
          <p:cNvSpPr/>
          <p:nvPr/>
        </p:nvSpPr>
        <p:spPr>
          <a:xfrm>
            <a:off x="8775524" y="3349107"/>
            <a:ext cx="3345788" cy="707886"/>
          </a:xfrm>
          <a:prstGeom prst="rect">
            <a:avLst/>
          </a:prstGeom>
          <a:effectLst>
            <a:glow rad="152400">
              <a:schemeClr val="accent5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4000" b="1" dirty="0">
                <a:solidFill>
                  <a:prstClr val="white"/>
                </a:solidFill>
                <a:effectLst>
                  <a:glow rad="114300">
                    <a:srgbClr val="4E96BF"/>
                  </a:glow>
                </a:effectLst>
              </a:rPr>
              <a:t>ДОБРАЯ ВОЛЯ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733309" y="4521613"/>
            <a:ext cx="2651688" cy="584775"/>
          </a:xfrm>
          <a:prstGeom prst="rect">
            <a:avLst/>
          </a:prstGeom>
          <a:effectLst>
            <a:glow rad="152400">
              <a:schemeClr val="accent5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pPr defTabSz="457200"/>
            <a:r>
              <a:rPr lang="ru-RU" sz="3200" b="1" dirty="0">
                <a:solidFill>
                  <a:prstClr val="white"/>
                </a:solidFill>
                <a:effectLst>
                  <a:glow rad="114300">
                    <a:srgbClr val="4E96BF"/>
                  </a:glow>
                </a:effectLst>
              </a:rPr>
              <a:t>ЕДИНОДУШИЕ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995154" y="476590"/>
            <a:ext cx="7114448" cy="707886"/>
          </a:xfrm>
          <a:prstGeom prst="rect">
            <a:avLst/>
          </a:prstGeom>
          <a:effectLst>
            <a:glow rad="152400">
              <a:schemeClr val="accent5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pPr defTabSz="457200"/>
            <a:r>
              <a:rPr lang="ru-RU" sz="4000" b="1" dirty="0">
                <a:solidFill>
                  <a:prstClr val="white"/>
                </a:solidFill>
                <a:effectLst>
                  <a:glow rad="114300">
                    <a:srgbClr val="4E96BF"/>
                  </a:glow>
                </a:effectLst>
              </a:rPr>
              <a:t>РАВНОПРАВНОЕ ПАРТНЕРСТВО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556204" y="1390695"/>
            <a:ext cx="4360489" cy="646331"/>
          </a:xfrm>
          <a:prstGeom prst="rect">
            <a:avLst/>
          </a:prstGeom>
          <a:effectLst>
            <a:glow rad="152400">
              <a:schemeClr val="accent5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pPr defTabSz="457200"/>
            <a:r>
              <a:rPr lang="ru-RU" sz="3600" b="1" dirty="0">
                <a:solidFill>
                  <a:prstClr val="white"/>
                </a:solidFill>
                <a:effectLst>
                  <a:glow rad="114300">
                    <a:srgbClr val="4E96BF"/>
                  </a:glow>
                </a:effectLst>
              </a:rPr>
              <a:t>КОМАНДНАЯ РАБОТА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49612" y="2964869"/>
            <a:ext cx="4023858" cy="646331"/>
          </a:xfrm>
          <a:prstGeom prst="rect">
            <a:avLst/>
          </a:prstGeom>
          <a:effectLst>
            <a:glow rad="152400">
              <a:schemeClr val="accent5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pPr defTabSz="457200"/>
            <a:r>
              <a:rPr lang="ru-RU" sz="3600" b="1" dirty="0">
                <a:solidFill>
                  <a:prstClr val="white"/>
                </a:solidFill>
                <a:effectLst>
                  <a:glow rad="114300">
                    <a:srgbClr val="4E96BF"/>
                  </a:glow>
                </a:effectLst>
              </a:rPr>
              <a:t>ВЗАИМОУВАЖЕНИЕ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300342" y="1611137"/>
            <a:ext cx="4546437" cy="707886"/>
          </a:xfrm>
          <a:prstGeom prst="rect">
            <a:avLst/>
          </a:prstGeom>
          <a:effectLst>
            <a:glow rad="152400">
              <a:schemeClr val="accent5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pPr defTabSz="457200"/>
            <a:r>
              <a:rPr lang="ru-RU" sz="4000" b="1" dirty="0">
                <a:solidFill>
                  <a:prstClr val="white"/>
                </a:solidFill>
                <a:effectLst>
                  <a:glow rad="114300">
                    <a:srgbClr val="4E96BF"/>
                  </a:glow>
                </a:effectLst>
              </a:rPr>
              <a:t>ОТВЕТСТВЕННОСТЬ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8065359" y="4796238"/>
            <a:ext cx="2550698" cy="646331"/>
          </a:xfrm>
          <a:prstGeom prst="rect">
            <a:avLst/>
          </a:prstGeom>
          <a:effectLst>
            <a:glow rad="152400">
              <a:schemeClr val="accent5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pPr algn="just" defTabSz="457200"/>
            <a:r>
              <a:rPr lang="ru-RU" sz="3600" b="1" dirty="0">
                <a:solidFill>
                  <a:prstClr val="white"/>
                </a:solidFill>
                <a:effectLst>
                  <a:glow rad="114300">
                    <a:srgbClr val="4E96BF"/>
                  </a:glow>
                </a:effectLst>
              </a:rPr>
              <a:t>ЧЕСТНОСТЬ</a:t>
            </a:r>
          </a:p>
        </p:txBody>
      </p:sp>
    </p:spTree>
    <p:extLst>
      <p:ext uri="{BB962C8B-B14F-4D97-AF65-F5344CB8AC3E}">
        <p14:creationId xmlns:p14="http://schemas.microsoft.com/office/powerpoint/2010/main" val="4073901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411" y="1880717"/>
            <a:ext cx="3110325" cy="43991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02" y="2405747"/>
            <a:ext cx="4804466" cy="33967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7845864" y="2285544"/>
            <a:ext cx="469199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457200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004A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Стандартизация</a:t>
            </a:r>
          </a:p>
          <a:p>
            <a:pPr marL="342900" indent="-342900" defTabSz="457200">
              <a:buFont typeface="Wingdings" panose="05000000000000000000" pitchFamily="2" charset="2"/>
              <a:buChar char="Ø"/>
            </a:pPr>
            <a:endParaRPr lang="ru-RU" sz="2000" dirty="0">
              <a:solidFill>
                <a:srgbClr val="004A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defTabSz="457200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004A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Метрология</a:t>
            </a:r>
          </a:p>
          <a:p>
            <a:pPr marL="342900" indent="-342900" defTabSz="457200">
              <a:buFont typeface="Wingdings" panose="05000000000000000000" pitchFamily="2" charset="2"/>
              <a:buChar char="Ø"/>
            </a:pPr>
            <a:endParaRPr lang="ru-RU" sz="2000" dirty="0">
              <a:solidFill>
                <a:srgbClr val="004A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defTabSz="457200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004A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Единый рынок и технические барьеры (оценка соответствия, аккредитация, надзор)</a:t>
            </a:r>
          </a:p>
          <a:p>
            <a:pPr marL="342900" indent="-342900" defTabSz="457200">
              <a:buFont typeface="Wingdings" panose="05000000000000000000" pitchFamily="2" charset="2"/>
              <a:buChar char="Ø"/>
            </a:pPr>
            <a:endParaRPr lang="ru-RU" sz="2000" dirty="0">
              <a:solidFill>
                <a:srgbClr val="004A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defTabSz="457200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004A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Региональная инфраструктура качества и международное сотрудничество</a:t>
            </a:r>
          </a:p>
          <a:p>
            <a:pPr algn="ctr" defTabSz="457200"/>
            <a:endParaRPr lang="ru-RU" sz="2000" dirty="0">
              <a:solidFill>
                <a:srgbClr val="004A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274169" y="305386"/>
            <a:ext cx="887308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ru-RU" sz="4000" b="1" dirty="0">
                <a:solidFill>
                  <a:srgbClr val="004A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Стратегия развития МГС </a:t>
            </a:r>
            <a:br>
              <a:rPr lang="ru-RU" sz="4000" b="1" dirty="0">
                <a:solidFill>
                  <a:srgbClr val="004A9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1" dirty="0">
                <a:solidFill>
                  <a:srgbClr val="004A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период до 2030 года</a:t>
            </a:r>
          </a:p>
        </p:txBody>
      </p:sp>
      <p:pic>
        <p:nvPicPr>
          <p:cNvPr id="2" name="Рисунок 1" descr="Изображение выглядит как текст, логотип, эмблема, Торговая мар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0DD37E5-16F2-0B1A-29A5-7C98E8B11BD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38" y="267457"/>
            <a:ext cx="1398421" cy="1399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6280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6273" y="1988970"/>
            <a:ext cx="10959687" cy="4637331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square" numCol="2" spcCol="1260000" rtlCol="0">
            <a:noAutofit/>
          </a:bodyPr>
          <a:lstStyle/>
          <a:p>
            <a:pPr marL="285750" indent="-285750" algn="just">
              <a:spcBef>
                <a:spcPts val="1200"/>
              </a:spcBef>
              <a:buClr>
                <a:srgbClr val="004A91"/>
              </a:buClr>
              <a:buSzPct val="118000"/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004A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формирование механизма устранения (преодоления) технических барьеров во взаимной торговле государств – участников Соглашения с целью создания условий для расширения взаимной торговли между государствами – участниками Соглашения; </a:t>
            </a:r>
          </a:p>
          <a:p>
            <a:pPr marL="285750" indent="-285750" algn="just">
              <a:spcBef>
                <a:spcPts val="1200"/>
              </a:spcBef>
              <a:buClr>
                <a:srgbClr val="004A91"/>
              </a:buClr>
              <a:buSzPct val="118000"/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004A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стремление к признанию результатов работ по оценке соответствия продукции, происходящей из государств – участников Соглашения; </a:t>
            </a:r>
          </a:p>
          <a:p>
            <a:pPr marL="285750" indent="-285750" algn="just">
              <a:spcBef>
                <a:spcPts val="1200"/>
              </a:spcBef>
              <a:buClr>
                <a:srgbClr val="004A91"/>
              </a:buClr>
              <a:buSzPct val="118000"/>
              <a:buFont typeface="Courier New" panose="02070309020205020404" pitchFamily="49" charset="0"/>
              <a:buChar char="o"/>
            </a:pPr>
            <a:r>
              <a:rPr lang="ru-RU" sz="1400" dirty="0">
                <a:solidFill>
                  <a:srgbClr val="004A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расширение практики применения межгосударственных стандартов, взаимосвязанных с техническими регламентами, в том числе с техническими регламентами других интеграционных объединений с участием государств – участников Соглашения; </a:t>
            </a:r>
          </a:p>
          <a:p>
            <a:pPr marL="285750" indent="-285750" algn="just">
              <a:spcBef>
                <a:spcPts val="1200"/>
              </a:spcBef>
              <a:buClr>
                <a:srgbClr val="004A91"/>
              </a:buClr>
              <a:buSzPct val="118000"/>
              <a:buFont typeface="Courier New" panose="02070309020205020404" pitchFamily="49" charset="0"/>
              <a:buChar char="o"/>
            </a:pPr>
            <a:r>
              <a:rPr lang="ru-RU" sz="1400" dirty="0">
                <a:solidFill>
                  <a:srgbClr val="004A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гармонизация правил и подходов в области аккредитации органов по оценке соответствия на основе межгосударственных стандартов ГОСТ ISO/IEC серии 17000; </a:t>
            </a:r>
          </a:p>
          <a:p>
            <a:pPr marL="285750" indent="-285750" algn="just">
              <a:spcBef>
                <a:spcPts val="1200"/>
              </a:spcBef>
              <a:buClr>
                <a:srgbClr val="004A91"/>
              </a:buClr>
              <a:buSzPct val="118000"/>
              <a:buFont typeface="Courier New" panose="02070309020205020404" pitchFamily="49" charset="0"/>
              <a:buChar char="o"/>
            </a:pPr>
            <a:r>
              <a:rPr lang="ru-RU" sz="1400" dirty="0">
                <a:solidFill>
                  <a:srgbClr val="004A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совершенствование механизма оценки соответствия;</a:t>
            </a:r>
          </a:p>
          <a:p>
            <a:pPr marL="285750" indent="-285750" algn="just">
              <a:spcBef>
                <a:spcPts val="1200"/>
              </a:spcBef>
              <a:buClr>
                <a:srgbClr val="004A91"/>
              </a:buClr>
              <a:buSzPct val="118000"/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004A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Региональной организации (ассоциации) по аккредитации, признанной на международном уровне; </a:t>
            </a:r>
          </a:p>
          <a:p>
            <a:pPr marL="285750" indent="-285750" algn="just">
              <a:spcBef>
                <a:spcPts val="1200"/>
              </a:spcBef>
              <a:buClr>
                <a:srgbClr val="004A91"/>
              </a:buClr>
              <a:buSzPct val="118000"/>
              <a:buFont typeface="Courier New" panose="02070309020205020404" pitchFamily="49" charset="0"/>
              <a:buChar char="o"/>
            </a:pPr>
            <a:r>
              <a:rPr lang="ru-RU" sz="1400" dirty="0">
                <a:solidFill>
                  <a:srgbClr val="004A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гармонизация общих принципов осуществления государственного надзора за соблюдением требований технических регламентов, норм и правил с учетом изменений законодательства в области государственного контроля (надзора) в государствах – участниках Соглашения; </a:t>
            </a:r>
          </a:p>
          <a:p>
            <a:pPr marL="285750" indent="-285750" algn="just">
              <a:spcBef>
                <a:spcPts val="1200"/>
              </a:spcBef>
              <a:buClr>
                <a:srgbClr val="004A91"/>
              </a:buClr>
              <a:buSzPct val="118000"/>
              <a:buFont typeface="Courier New" panose="02070309020205020404" pitchFamily="49" charset="0"/>
              <a:buChar char="o"/>
            </a:pPr>
            <a:r>
              <a:rPr lang="ru-RU" sz="1400" dirty="0">
                <a:solidFill>
                  <a:srgbClr val="004A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налаживание механизма оповещения, обмена информацией между государствами – участниками Соглашения по фактам выявления опасной (небезопасной) продукции и создание соответствующей базы данных; </a:t>
            </a:r>
          </a:p>
          <a:p>
            <a:pPr marL="285750" indent="-285750" algn="just">
              <a:spcBef>
                <a:spcPts val="1200"/>
              </a:spcBef>
              <a:buClr>
                <a:srgbClr val="004A91"/>
              </a:buClr>
              <a:buSzPct val="118000"/>
              <a:buFont typeface="Courier New" panose="02070309020205020404" pitchFamily="49" charset="0"/>
              <a:buChar char="o"/>
            </a:pPr>
            <a:r>
              <a:rPr lang="ru-RU" sz="1400" dirty="0">
                <a:solidFill>
                  <a:srgbClr val="004A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цифровая трансформация оценки соответствия, аккредитации и надзора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10869" y="439270"/>
            <a:ext cx="99687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004A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Единый рынок и технические барьеры</a:t>
            </a:r>
            <a:br>
              <a:rPr lang="ru-RU" sz="3200" b="1" dirty="0">
                <a:solidFill>
                  <a:srgbClr val="004A9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>
                <a:solidFill>
                  <a:srgbClr val="004A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(оценка соответствия, аккредитация, надзор)</a:t>
            </a:r>
          </a:p>
        </p:txBody>
      </p:sp>
      <p:pic>
        <p:nvPicPr>
          <p:cNvPr id="3" name="Рисунок 2" descr="Изображение выглядит как текст, логотип, эмблема, Торговая мар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83078B4-1BAD-CA57-E111-244AB318C2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66" y="231699"/>
            <a:ext cx="1398421" cy="1399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3758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4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4474FDD-6D63-59EE-C2C1-3B5DB78BDF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149" t="1395" r="1149" b="-1395"/>
          <a:stretch/>
        </p:blipFill>
        <p:spPr>
          <a:xfrm>
            <a:off x="-411382" y="1715066"/>
            <a:ext cx="12192000" cy="472396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31F0696-46B3-ECBB-983E-A09E7056B1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29" y="238760"/>
            <a:ext cx="1392639" cy="1393513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58939460-4E51-7BC7-6299-A2135E0A6BFF}"/>
              </a:ext>
            </a:extLst>
          </p:cNvPr>
          <p:cNvSpPr txBox="1">
            <a:spLocks/>
          </p:cNvSpPr>
          <p:nvPr/>
        </p:nvSpPr>
        <p:spPr>
          <a:xfrm>
            <a:off x="2110432" y="603205"/>
            <a:ext cx="8717281" cy="113580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400" b="1" dirty="0">
                <a:solidFill>
                  <a:srgbClr val="004A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СОГЛАШЕНИЕ </a:t>
            </a:r>
          </a:p>
          <a:p>
            <a:pPr algn="l">
              <a:lnSpc>
                <a:spcPct val="100000"/>
              </a:lnSpc>
            </a:pPr>
            <a:r>
              <a:rPr lang="ru-RU" sz="2400" b="1" dirty="0">
                <a:solidFill>
                  <a:srgbClr val="004A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ТЕХНИЧЕСКИХ БАРЬЕРАХ ВО ВЗАИМНОЙ ТОРГОВЛЕ </a:t>
            </a:r>
          </a:p>
          <a:p>
            <a:pPr algn="l">
              <a:lnSpc>
                <a:spcPct val="100000"/>
              </a:lnSpc>
            </a:pPr>
            <a:r>
              <a:rPr lang="ru-RU" sz="2400" b="1" dirty="0">
                <a:solidFill>
                  <a:srgbClr val="004A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 – УЧАСТНИКОВ СОДРУЖЕСТВА НЕЗАВИСИМЫХ ГОСУДАРСТВ</a:t>
            </a:r>
          </a:p>
        </p:txBody>
      </p:sp>
      <p:sp>
        <p:nvSpPr>
          <p:cNvPr id="18" name="Шестиугольник 17">
            <a:extLst>
              <a:ext uri="{FF2B5EF4-FFF2-40B4-BE49-F238E27FC236}">
                <a16:creationId xmlns:a16="http://schemas.microsoft.com/office/drawing/2014/main" id="{56BA2FB5-55F2-BB9E-4BF8-3DBADD593899}"/>
              </a:ext>
            </a:extLst>
          </p:cNvPr>
          <p:cNvSpPr/>
          <p:nvPr/>
        </p:nvSpPr>
        <p:spPr>
          <a:xfrm>
            <a:off x="9168498" y="2635551"/>
            <a:ext cx="2160000" cy="1771135"/>
          </a:xfrm>
          <a:prstGeom prst="hexagon">
            <a:avLst/>
          </a:prstGeom>
          <a:solidFill>
            <a:srgbClr val="E0C78A"/>
          </a:solidFill>
          <a:ln w="22225">
            <a:solidFill>
              <a:srgbClr val="004A9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E2F262C-8C5B-20B1-FD9B-C7B5CBC74911}"/>
              </a:ext>
            </a:extLst>
          </p:cNvPr>
          <p:cNvSpPr txBox="1"/>
          <p:nvPr/>
        </p:nvSpPr>
        <p:spPr>
          <a:xfrm>
            <a:off x="9552177" y="2541123"/>
            <a:ext cx="13926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solidFill>
                  <a:srgbClr val="004A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FC4ADC8-647A-403B-5399-46558054785F}"/>
              </a:ext>
            </a:extLst>
          </p:cNvPr>
          <p:cNvSpPr txBox="1"/>
          <p:nvPr/>
        </p:nvSpPr>
        <p:spPr>
          <a:xfrm>
            <a:off x="9168498" y="3074319"/>
            <a:ext cx="2091989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4A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100" dirty="0">
                <a:solidFill>
                  <a:srgbClr val="004A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заседаний рабочей группы по устранению технических барьеров </a:t>
            </a:r>
          </a:p>
          <a:p>
            <a:pPr algn="ctr"/>
            <a:r>
              <a:rPr lang="ru-RU" sz="1100" dirty="0">
                <a:solidFill>
                  <a:srgbClr val="004A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зоне свободной торговли </a:t>
            </a:r>
          </a:p>
          <a:p>
            <a:pPr algn="ctr"/>
            <a:r>
              <a:rPr lang="ru-RU" b="1" dirty="0">
                <a:solidFill>
                  <a:srgbClr val="004A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(РГ ЗСТ) </a:t>
            </a:r>
            <a:r>
              <a:rPr lang="ru-RU" dirty="0">
                <a:solidFill>
                  <a:srgbClr val="004A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805E369-CD39-A53A-C0F7-C260BB2BEF9C}"/>
              </a:ext>
            </a:extLst>
          </p:cNvPr>
          <p:cNvSpPr txBox="1"/>
          <p:nvPr/>
        </p:nvSpPr>
        <p:spPr>
          <a:xfrm>
            <a:off x="9504561" y="3992235"/>
            <a:ext cx="1487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rgbClr val="004A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6-е Внеочередное заседание </a:t>
            </a:r>
            <a:r>
              <a:rPr lang="ru-RU" sz="1200" b="1" dirty="0">
                <a:solidFill>
                  <a:srgbClr val="004A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МГС</a:t>
            </a:r>
            <a:endParaRPr lang="ru-RU" sz="2000" b="1" dirty="0">
              <a:solidFill>
                <a:srgbClr val="004A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6973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4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AA82D2-6121-9124-C077-A8D9A1E14516}"/>
              </a:ext>
            </a:extLst>
          </p:cNvPr>
          <p:cNvSpPr txBox="1">
            <a:spLocks/>
          </p:cNvSpPr>
          <p:nvPr/>
        </p:nvSpPr>
        <p:spPr>
          <a:xfrm>
            <a:off x="2976926" y="233679"/>
            <a:ext cx="9016954" cy="14352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004A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СОГЛАШЕНИЕ </a:t>
            </a:r>
          </a:p>
          <a:p>
            <a:r>
              <a:rPr lang="ru-RU" sz="2800" b="1" dirty="0">
                <a:solidFill>
                  <a:srgbClr val="004A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взаимном признании аккредитации органов по оценке соответствия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31F0696-46B3-ECBB-983E-A09E7056B1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90" y="275442"/>
            <a:ext cx="1392639" cy="139351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7A13177-1167-81A5-0F62-CE837EBDF7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2348" y="2466743"/>
            <a:ext cx="10485120" cy="4045817"/>
          </a:xfrm>
          <a:prstGeom prst="rect">
            <a:avLst/>
          </a:prstGeom>
        </p:spPr>
      </p:pic>
      <p:sp>
        <p:nvSpPr>
          <p:cNvPr id="8" name="Шестиугольник 7">
            <a:extLst>
              <a:ext uri="{FF2B5EF4-FFF2-40B4-BE49-F238E27FC236}">
                <a16:creationId xmlns:a16="http://schemas.microsoft.com/office/drawing/2014/main" id="{0F7EC2B2-1FD4-AB5E-A323-4F2C8EE145C4}"/>
              </a:ext>
            </a:extLst>
          </p:cNvPr>
          <p:cNvSpPr/>
          <p:nvPr/>
        </p:nvSpPr>
        <p:spPr>
          <a:xfrm>
            <a:off x="9629873" y="4039238"/>
            <a:ext cx="1946188" cy="1562039"/>
          </a:xfrm>
          <a:prstGeom prst="hexagon">
            <a:avLst/>
          </a:prstGeom>
          <a:solidFill>
            <a:srgbClr val="E0C78A"/>
          </a:solidFill>
          <a:ln w="28575" cap="flat" cmpd="sng" algn="ctr">
            <a:solidFill>
              <a:srgbClr val="004A91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A09AFD-1A20-67A8-6705-FE298F7FD7A8}"/>
              </a:ext>
            </a:extLst>
          </p:cNvPr>
          <p:cNvSpPr txBox="1"/>
          <p:nvPr/>
        </p:nvSpPr>
        <p:spPr>
          <a:xfrm>
            <a:off x="9566613" y="4411300"/>
            <a:ext cx="180288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ru-RU" sz="1200" dirty="0">
                <a:solidFill>
                  <a:srgbClr val="004A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заседаний </a:t>
            </a:r>
            <a:endParaRPr lang="en-US" sz="1200" dirty="0">
              <a:solidFill>
                <a:srgbClr val="004A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defTabSz="457200"/>
            <a:r>
              <a:rPr lang="ru-RU" sz="1200" dirty="0">
                <a:solidFill>
                  <a:srgbClr val="004A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рабочей группы </a:t>
            </a:r>
            <a:br>
              <a:rPr lang="en-US" sz="1200" dirty="0">
                <a:solidFill>
                  <a:srgbClr val="004A9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>
                <a:solidFill>
                  <a:srgbClr val="004A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доработке Соглашения </a:t>
            </a:r>
          </a:p>
          <a:p>
            <a:pPr algn="r" defTabSz="457200"/>
            <a:r>
              <a:rPr lang="ru-RU" sz="2000" b="1" dirty="0">
                <a:solidFill>
                  <a:srgbClr val="004A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(РГ ВПА)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56EC76-F3C2-44E8-CB6D-49169868589D}"/>
              </a:ext>
            </a:extLst>
          </p:cNvPr>
          <p:cNvSpPr txBox="1"/>
          <p:nvPr/>
        </p:nvSpPr>
        <p:spPr>
          <a:xfrm>
            <a:off x="9804827" y="3898431"/>
            <a:ext cx="97635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/>
            <a:r>
              <a:rPr lang="en-US" sz="5400" dirty="0">
                <a:solidFill>
                  <a:srgbClr val="004A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ru-RU" sz="5400" dirty="0">
              <a:solidFill>
                <a:srgbClr val="004A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76120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866701" y="311800"/>
            <a:ext cx="9155884" cy="561485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004A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РЕАЛИЗАЦИИ РЕШЕНИЙ УСТАВНЫХ ОРГАНОВ СНГ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8113" y="302121"/>
            <a:ext cx="1201578" cy="1202332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144336" y="1182065"/>
            <a:ext cx="88388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cap="all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Отчет о деятельности Межгосударственного совета </a:t>
            </a:r>
          </a:p>
          <a:p>
            <a:pPr algn="just"/>
            <a:r>
              <a:rPr lang="ru-RU" sz="1200" cap="all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стандартизации, метрологии и сертификации</a:t>
            </a:r>
            <a:r>
              <a:rPr lang="en-US" sz="1200" cap="all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cap="all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2018–2022 годы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56" y="2786822"/>
            <a:ext cx="3594948" cy="2477418"/>
          </a:xfrm>
          <a:prstGeom prst="rect">
            <a:avLst/>
          </a:prstGeom>
        </p:spPr>
      </p:pic>
      <p:pic>
        <p:nvPicPr>
          <p:cNvPr id="15" name="Picture 4" descr="Возможно, это изображение 10 человек и текст «заседание совета постоянных полномочных представителей государств участников содружества при уставных и других органах содружества пирование межгосударственного совета постандартизации, метрологимисертификации в2018-2022 годах 2030 развития стрномического CHг направлений совета да,г.би 30 ноября 2023 MATH»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499" y="2872123"/>
            <a:ext cx="1799126" cy="2426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22" y="342922"/>
            <a:ext cx="1312470" cy="124997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6656" y="2776711"/>
            <a:ext cx="2675905" cy="2450435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87156" y="5364561"/>
            <a:ext cx="12017318" cy="1415772"/>
          </a:xfrm>
          <a:prstGeom prst="rect">
            <a:avLst/>
          </a:prstGeom>
          <a:solidFill>
            <a:srgbClr val="004A91">
              <a:alpha val="81000"/>
            </a:srgbClr>
          </a:solidFill>
        </p:spPr>
        <p:txBody>
          <a:bodyPr wrap="square">
            <a:spAutoFit/>
          </a:bodyPr>
          <a:lstStyle/>
          <a:p>
            <a:pPr indent="360363" algn="just"/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заседаниях уставных органов СНГ </a:t>
            </a: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отмечены положительные результаты и координирующая роль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Межгосударственного совета по стандартизации, метрологии и сертификации в укреплении сотрудничества государств – участников СНГ </a:t>
            </a: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сфере стандартизации, метрологии, оценки соответствия и аккредитации. </a:t>
            </a:r>
          </a:p>
          <a:p>
            <a:pPr indent="360363" algn="just"/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Необходимость в кратчайшие сроки принятия 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разработанных МГС совместно с Исполнительным комитетом СНГ </a:t>
            </a: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Соглашения </a:t>
            </a:r>
            <a:b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технических барьерах во взаимной торговле государств – участников Содружества Независимых Государств и Соглашения </a:t>
            </a:r>
            <a:b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взаимном признании аккредитации органов по оценке соответствия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1"/>
          <a:stretch/>
        </p:blipFill>
        <p:spPr>
          <a:xfrm>
            <a:off x="2711569" y="871934"/>
            <a:ext cx="472513" cy="72095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825" y="1265311"/>
            <a:ext cx="168002" cy="168108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AB2AE0C9-72DF-203A-579C-DB0D9B702A79}"/>
              </a:ext>
            </a:extLst>
          </p:cNvPr>
          <p:cNvGrpSpPr/>
          <p:nvPr/>
        </p:nvGrpSpPr>
        <p:grpSpPr>
          <a:xfrm>
            <a:off x="9515362" y="2852614"/>
            <a:ext cx="2571356" cy="2351394"/>
            <a:chOff x="9055607" y="2565318"/>
            <a:chExt cx="2685035" cy="2455958"/>
          </a:xfrm>
        </p:grpSpPr>
        <p:pic>
          <p:nvPicPr>
            <p:cNvPr id="13" name="Picture 2" descr="Возможно, это изображение 5 человек, отдел новостей, помост и текст «одеятельности межгосударственного совета постандартизации, метрологииисертификации ETH в2018-2022годах владимир черняк соответствия бро стандартам ответственный секретарь мгс структура межгосударственного совета по стандартизации, метрологии сертификации TEMSIFASCLACION 2018 15.09 2023 мгс целью проводимых венного cOBETA по стандартизации, метрологи сертификации 2018-2023г 2022 MFC стандартизация основа экономического сотрудничества TOBAP деньги капитал экономика- система общественного производства»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55607" y="2565318"/>
              <a:ext cx="2685035" cy="19246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855325" y="4526767"/>
              <a:ext cx="866776" cy="486476"/>
            </a:xfrm>
            <a:prstGeom prst="rect">
              <a:avLst/>
            </a:prstGeom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071320" y="4526766"/>
              <a:ext cx="879130" cy="494510"/>
            </a:xfrm>
            <a:prstGeom prst="rect">
              <a:avLst/>
            </a:prstGeom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971088" y="4526766"/>
              <a:ext cx="854075" cy="489118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397D7BE-0C0B-D8C7-87BB-884104369614}"/>
              </a:ext>
            </a:extLst>
          </p:cNvPr>
          <p:cNvSpPr txBox="1"/>
          <p:nvPr/>
        </p:nvSpPr>
        <p:spPr>
          <a:xfrm>
            <a:off x="87156" y="1761048"/>
            <a:ext cx="3594948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ru-RU" sz="1100" dirty="0">
              <a:solidFill>
                <a:srgbClr val="004A91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ctr"/>
            <a:r>
              <a:rPr lang="ru-RU" sz="1100" dirty="0">
                <a:solidFill>
                  <a:srgbClr val="004A9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ЗАСЕДАНИЕ</a:t>
            </a:r>
            <a:br>
              <a:rPr lang="ru-RU" sz="1100" dirty="0">
                <a:solidFill>
                  <a:srgbClr val="004A9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</a:br>
            <a:r>
              <a:rPr lang="ru-RU" sz="1100" dirty="0">
                <a:solidFill>
                  <a:srgbClr val="004A9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СОВЕТА ГЛАВ ПРАВИТЕЛЬСТВ СНГ</a:t>
            </a:r>
            <a:br>
              <a:rPr lang="ru-RU" sz="1100" dirty="0">
                <a:solidFill>
                  <a:srgbClr val="004A9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</a:br>
            <a:r>
              <a:rPr lang="ru-RU" sz="800" dirty="0">
                <a:solidFill>
                  <a:srgbClr val="004A9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26 ОКТЯБРЯ 2023 ГОДА,</a:t>
            </a:r>
          </a:p>
          <a:p>
            <a:pPr algn="ctr"/>
            <a:r>
              <a:rPr lang="ru-RU" sz="800" dirty="0">
                <a:solidFill>
                  <a:srgbClr val="004A9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Г. БИШКЕК, КЫРГЫЗСКАЯ РЕСПУБЛИКА</a:t>
            </a:r>
          </a:p>
          <a:p>
            <a:pPr algn="ctr"/>
            <a:endParaRPr lang="ru-RU" sz="1100" dirty="0">
              <a:solidFill>
                <a:srgbClr val="004A9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2AC0C1-29CD-B6C3-A5B4-0488A668CA0E}"/>
              </a:ext>
            </a:extLst>
          </p:cNvPr>
          <p:cNvSpPr txBox="1"/>
          <p:nvPr/>
        </p:nvSpPr>
        <p:spPr>
          <a:xfrm>
            <a:off x="3811141" y="1766262"/>
            <a:ext cx="2649318" cy="9694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ru-RU" sz="1100" dirty="0">
              <a:solidFill>
                <a:srgbClr val="004A91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ctr"/>
            <a:r>
              <a:rPr lang="ru-RU" sz="1100" dirty="0">
                <a:solidFill>
                  <a:srgbClr val="004A9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ЗАСЕДАНИЕ</a:t>
            </a:r>
          </a:p>
          <a:p>
            <a:pPr algn="ctr"/>
            <a:r>
              <a:rPr lang="ru-RU" sz="1100" dirty="0">
                <a:solidFill>
                  <a:srgbClr val="004A9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ЭКОНОМИЧЕСКОГО СОВЕТА СНГ</a:t>
            </a:r>
          </a:p>
          <a:p>
            <a:pPr algn="ctr"/>
            <a:r>
              <a:rPr lang="ru-RU" sz="800" dirty="0">
                <a:solidFill>
                  <a:srgbClr val="004A9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08 ДЕКАБРЯ 2023 ГОДА,</a:t>
            </a:r>
            <a:br>
              <a:rPr lang="ru-RU" sz="800" dirty="0">
                <a:solidFill>
                  <a:srgbClr val="004A9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</a:br>
            <a:r>
              <a:rPr lang="ru-RU" sz="800" dirty="0">
                <a:solidFill>
                  <a:srgbClr val="004A9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Г. МОСКВА, РОССИЙСКАЯ ФЕДЕРАЦИЯ </a:t>
            </a:r>
          </a:p>
          <a:p>
            <a:pPr algn="ctr"/>
            <a:endParaRPr lang="ru-RU" sz="800" dirty="0">
              <a:solidFill>
                <a:srgbClr val="004A9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420BF8-9D0D-1994-4F63-CDC4A17FBCC3}"/>
              </a:ext>
            </a:extLst>
          </p:cNvPr>
          <p:cNvSpPr txBox="1"/>
          <p:nvPr/>
        </p:nvSpPr>
        <p:spPr>
          <a:xfrm>
            <a:off x="6485739" y="1810868"/>
            <a:ext cx="2822647" cy="13080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050" dirty="0">
                <a:solidFill>
                  <a:srgbClr val="004A9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ЗАСЕДАНИЕ</a:t>
            </a:r>
          </a:p>
          <a:p>
            <a:pPr algn="ctr"/>
            <a:r>
              <a:rPr lang="ru-RU" sz="1050" dirty="0">
                <a:solidFill>
                  <a:srgbClr val="004A9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СОВЕТА ПОСТОЯННЫХ ПОЛНОМОЧНЫХ ПРЕДСТАВИТЕЛЕЙ ГОСУДАРСТВ - УЧАСТНИКОВ СОДРУЖЕСТВА ПРИ УСТАВНЫХ И ДРУГИХ ОРГАНАХ СОДРУЖЕСТВА</a:t>
            </a:r>
          </a:p>
          <a:p>
            <a:pPr algn="ctr"/>
            <a:r>
              <a:rPr lang="ru-RU" sz="800" dirty="0">
                <a:solidFill>
                  <a:srgbClr val="004A9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30 НОЯБРЯ 2023 ГОДА, </a:t>
            </a:r>
          </a:p>
          <a:p>
            <a:pPr algn="ctr"/>
            <a:r>
              <a:rPr lang="ru-RU" sz="800" dirty="0">
                <a:solidFill>
                  <a:srgbClr val="004A9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Г. МИНСК, РЕСПУБЛИКА БЕЛАРУСЬ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DDE5DC-37E6-070A-40C4-021352CEC263}"/>
              </a:ext>
            </a:extLst>
          </p:cNvPr>
          <p:cNvSpPr txBox="1"/>
          <p:nvPr/>
        </p:nvSpPr>
        <p:spPr>
          <a:xfrm>
            <a:off x="9565922" y="1833948"/>
            <a:ext cx="2538552" cy="9848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050" dirty="0">
                <a:solidFill>
                  <a:srgbClr val="004A9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ЗАСЕДАНИЕ</a:t>
            </a:r>
          </a:p>
          <a:p>
            <a:pPr algn="ctr"/>
            <a:r>
              <a:rPr lang="ru-RU" sz="1050" dirty="0">
                <a:solidFill>
                  <a:srgbClr val="004A9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КОМИССИИ ПО ЭКОНОМИЧЕСКИМ ВОПРОСАМ ПРИ ЭКОНОМИЧЕСКОМ СОВЕТЕ СНГ</a:t>
            </a:r>
          </a:p>
          <a:p>
            <a:pPr algn="ctr"/>
            <a:r>
              <a:rPr lang="ru-RU" sz="800" dirty="0">
                <a:solidFill>
                  <a:srgbClr val="004A9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15 СЕНТЯБРЯ 2023 ГОДА, </a:t>
            </a:r>
          </a:p>
          <a:p>
            <a:pPr algn="ctr"/>
            <a:r>
              <a:rPr lang="ru-RU" sz="800" dirty="0">
                <a:solidFill>
                  <a:srgbClr val="004A9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Г. МОСКВА, РОССИЙСКАЯ ФЕДЕРАЦИЯ</a:t>
            </a:r>
          </a:p>
        </p:txBody>
      </p:sp>
    </p:spTree>
    <p:extLst>
      <p:ext uri="{BB962C8B-B14F-4D97-AF65-F5344CB8AC3E}">
        <p14:creationId xmlns:p14="http://schemas.microsoft.com/office/powerpoint/2010/main" val="26727272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320042" y="334656"/>
            <a:ext cx="74161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004A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ЗАСЕДАНИЕ СОВЕТА </a:t>
            </a:r>
          </a:p>
          <a:p>
            <a:r>
              <a:rPr lang="ru-RU" sz="4000" b="1" dirty="0">
                <a:solidFill>
                  <a:srgbClr val="004A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 ПРАВИТЕЛЬСТВ СНГ</a:t>
            </a:r>
          </a:p>
        </p:txBody>
      </p:sp>
      <p:sp>
        <p:nvSpPr>
          <p:cNvPr id="7" name="Овал 6"/>
          <p:cNvSpPr/>
          <p:nvPr/>
        </p:nvSpPr>
        <p:spPr>
          <a:xfrm>
            <a:off x="1555531" y="4561489"/>
            <a:ext cx="1025790" cy="987973"/>
          </a:xfrm>
          <a:prstGeom prst="ellipse">
            <a:avLst/>
          </a:prstGeom>
          <a:solidFill>
            <a:srgbClr val="D5D5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615868" y="2774728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000" dirty="0">
                <a:solidFill>
                  <a:srgbClr val="004A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ru-RU" sz="2000" dirty="0">
                <a:solidFill>
                  <a:srgbClr val="004A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Предлагаем</a:t>
            </a:r>
            <a:r>
              <a:rPr lang="en-US" sz="2000" dirty="0">
                <a:solidFill>
                  <a:srgbClr val="004A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solidFill>
                  <a:srgbClr val="004A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 уровне Экономического совета СНГ тщательно рассмотреть ситуацию с разработкой Соглашения о технических барьерах во взаимной торговле государств – участников Содружества Независимых Государств</a:t>
            </a:r>
            <a:r>
              <a:rPr lang="en-US" sz="2000" dirty="0">
                <a:solidFill>
                  <a:srgbClr val="004A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solidFill>
                  <a:srgbClr val="004A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 Соглашения о взаимном признании аккредитации органов по оценке соответствия, работа над которыми на наш взгляд несколько затянулась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77" y="342923"/>
            <a:ext cx="1312470" cy="12499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60AD8E-CA1F-86DF-2DCD-699FF3197AE2}"/>
              </a:ext>
            </a:extLst>
          </p:cNvPr>
          <p:cNvSpPr txBox="1"/>
          <p:nvPr/>
        </p:nvSpPr>
        <p:spPr>
          <a:xfrm>
            <a:off x="5513967" y="2004158"/>
            <a:ext cx="89797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>
                <a:solidFill>
                  <a:srgbClr val="0070C0"/>
                </a:solidFill>
                <a:latin typeface="Franklin Gothic Demi Cond" panose="020B0706030402020204" pitchFamily="34" charset="0"/>
              </a:rPr>
              <a:t>“  </a:t>
            </a:r>
            <a:endParaRPr lang="ru-RU" sz="13800" dirty="0">
              <a:solidFill>
                <a:srgbClr val="0070C0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309B91C-F51A-D236-62E8-E5FD8977AE27}"/>
              </a:ext>
            </a:extLst>
          </p:cNvPr>
          <p:cNvSpPr/>
          <p:nvPr/>
        </p:nvSpPr>
        <p:spPr>
          <a:xfrm>
            <a:off x="8332342" y="5802242"/>
            <a:ext cx="49755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 октября 2023 года</a:t>
            </a:r>
          </a:p>
          <a:p>
            <a: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Бишкек, Кыргызская Республика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3F6AA6-EAA0-F68F-09B4-8550AD599A25}"/>
              </a:ext>
            </a:extLst>
          </p:cNvPr>
          <p:cNvSpPr txBox="1"/>
          <p:nvPr/>
        </p:nvSpPr>
        <p:spPr>
          <a:xfrm>
            <a:off x="10913161" y="4754497"/>
            <a:ext cx="89797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>
                <a:solidFill>
                  <a:srgbClr val="0070C0"/>
                </a:solidFill>
                <a:latin typeface="Franklin Gothic Demi Cond" panose="020B0706030402020204" pitchFamily="34" charset="0"/>
              </a:rPr>
              <a:t>”  </a:t>
            </a:r>
            <a:endParaRPr lang="ru-RU" sz="13800" dirty="0">
              <a:solidFill>
                <a:srgbClr val="0070C0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615868" y="2181757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Премьер-министр Республики Беларусь 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2020-2025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077966" y="1851618"/>
            <a:ext cx="46749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000" b="1" dirty="0">
                <a:solidFill>
                  <a:srgbClr val="004A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Головченко Роман Александрович </a:t>
            </a:r>
          </a:p>
        </p:txBody>
      </p:sp>
      <p:pic>
        <p:nvPicPr>
          <p:cNvPr id="4" name="Рисунок 3" descr="Изображение выглядит как Человеческое лицо, одежда, в помещении, челове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9D3CAFB-AA67-350C-17FE-C84D36702D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4" t="1591" r="27186" b="17773"/>
          <a:stretch/>
        </p:blipFill>
        <p:spPr>
          <a:xfrm>
            <a:off x="1404650" y="2241566"/>
            <a:ext cx="4060710" cy="3560676"/>
          </a:xfrm>
          <a:prstGeom prst="hexagon">
            <a:avLst/>
          </a:prstGeom>
          <a:ln w="8572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8142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82384" y="312894"/>
            <a:ext cx="74161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004A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ЗАСЕДАНИЕ СОВЕТА </a:t>
            </a:r>
          </a:p>
          <a:p>
            <a:r>
              <a:rPr lang="ru-RU" sz="4000" b="1" dirty="0">
                <a:solidFill>
                  <a:srgbClr val="004A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 ПРАВИТЕЛЬСТВ СНГ</a:t>
            </a:r>
          </a:p>
        </p:txBody>
      </p:sp>
      <p:sp>
        <p:nvSpPr>
          <p:cNvPr id="7" name="Овал 6"/>
          <p:cNvSpPr/>
          <p:nvPr/>
        </p:nvSpPr>
        <p:spPr>
          <a:xfrm>
            <a:off x="1555531" y="4561489"/>
            <a:ext cx="1025790" cy="987973"/>
          </a:xfrm>
          <a:prstGeom prst="ellipse">
            <a:avLst/>
          </a:prstGeom>
          <a:solidFill>
            <a:srgbClr val="D5D5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622208" y="2795012"/>
            <a:ext cx="6399057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500" dirty="0">
                <a:solidFill>
                  <a:srgbClr val="004A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  <a:r>
              <a:rPr lang="ru-RU" sz="1500" dirty="0">
                <a:solidFill>
                  <a:srgbClr val="004A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Уважаемые друзья, считаю важным продолжить наращивать объемы взаимной торговли между странами СНГ. В этой связи углубление сотрудничества государств, участников СНГ в сфере технического регулирования и стандартизации создает дополнительные благоприятные условия. В целях реализации договора о зоне свободной торговли Межгосударственным советом по стандартизации метрологии и сертификации совместно с Исполнительным комитетом СНГ разработан проект соглашения о технических барьерах во взаимной торговле государства участников СНГ.</a:t>
            </a:r>
          </a:p>
          <a:p>
            <a:pPr algn="just"/>
            <a:endParaRPr lang="ru-RU" sz="1500" dirty="0">
              <a:solidFill>
                <a:srgbClr val="004A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500" dirty="0">
                <a:solidFill>
                  <a:srgbClr val="004A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Однако уже несколько лет документ находится на стадии согласования. Считается целесообразным в кратчайшие сроки его доработать и вынести на подписание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77" y="342923"/>
            <a:ext cx="1312470" cy="124997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925264" y="1800174"/>
            <a:ext cx="609600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2000" dirty="0">
                <a:solidFill>
                  <a:srgbClr val="004A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2000" b="1" dirty="0" err="1">
                <a:solidFill>
                  <a:srgbClr val="004A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Касымалиев</a:t>
            </a:r>
            <a:r>
              <a:rPr lang="ru-RU" sz="2000" b="1" dirty="0">
                <a:solidFill>
                  <a:srgbClr val="004A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rgbClr val="004A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Адылбек</a:t>
            </a:r>
            <a:r>
              <a:rPr lang="ru-RU" sz="2000" b="1" dirty="0">
                <a:solidFill>
                  <a:srgbClr val="004A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rgbClr val="004A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Алешович</a:t>
            </a:r>
            <a:r>
              <a:rPr lang="ru-RU" sz="2000" b="1" dirty="0">
                <a:solidFill>
                  <a:srgbClr val="004A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r"/>
            <a:r>
              <a:rPr lang="ru-RU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Председатель Кабинета Министров Кыргызской Республики – Руководитель Администрации Президента Кыргызской Республики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A61ABA-140B-0553-AF85-B4746F09B147}"/>
              </a:ext>
            </a:extLst>
          </p:cNvPr>
          <p:cNvSpPr txBox="1"/>
          <p:nvPr/>
        </p:nvSpPr>
        <p:spPr>
          <a:xfrm>
            <a:off x="5513967" y="2004158"/>
            <a:ext cx="89797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>
                <a:solidFill>
                  <a:srgbClr val="0070C0"/>
                </a:solidFill>
                <a:latin typeface="Franklin Gothic Demi Cond" panose="020B0706030402020204" pitchFamily="34" charset="0"/>
              </a:rPr>
              <a:t>“  </a:t>
            </a:r>
            <a:endParaRPr lang="ru-RU" sz="13800" dirty="0">
              <a:solidFill>
                <a:srgbClr val="0070C0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6F27285-9745-944D-7310-5C468A4AA063}"/>
              </a:ext>
            </a:extLst>
          </p:cNvPr>
          <p:cNvSpPr/>
          <p:nvPr/>
        </p:nvSpPr>
        <p:spPr>
          <a:xfrm>
            <a:off x="8609744" y="6231448"/>
            <a:ext cx="47972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 октября 2023 года</a:t>
            </a:r>
          </a:p>
          <a:p>
            <a: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Бишкек, Кыргызская Республика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048268-CBE1-1337-9953-78CA2157B952}"/>
              </a:ext>
            </a:extLst>
          </p:cNvPr>
          <p:cNvSpPr txBox="1"/>
          <p:nvPr/>
        </p:nvSpPr>
        <p:spPr>
          <a:xfrm>
            <a:off x="11199495" y="5251152"/>
            <a:ext cx="89797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>
                <a:solidFill>
                  <a:srgbClr val="0070C0"/>
                </a:solidFill>
                <a:latin typeface="Franklin Gothic Demi Cond" panose="020B0706030402020204" pitchFamily="34" charset="0"/>
              </a:rPr>
              <a:t>”  </a:t>
            </a:r>
            <a:endParaRPr lang="ru-RU" sz="13800" dirty="0">
              <a:solidFill>
                <a:srgbClr val="0070C0"/>
              </a:solidFill>
              <a:latin typeface="Franklin Gothic Demi Cond" panose="020B0706030402020204" pitchFamily="34" charset="0"/>
            </a:endParaRPr>
          </a:p>
        </p:txBody>
      </p:sp>
      <p:pic>
        <p:nvPicPr>
          <p:cNvPr id="11" name="Рисунок 10" descr="Изображение выглядит как Человеческое лицо, одежда, человек, костю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95A992B-DF9B-8143-8196-DCFD8566AE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5" b="5611"/>
          <a:stretch/>
        </p:blipFill>
        <p:spPr>
          <a:xfrm flipH="1">
            <a:off x="1382526" y="2311133"/>
            <a:ext cx="3951474" cy="3515627"/>
          </a:xfrm>
          <a:prstGeom prst="hexagon">
            <a:avLst/>
          </a:prstGeom>
          <a:ln w="9842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2272634"/>
      </p:ext>
    </p:extLst>
  </p:cSld>
  <p:clrMapOvr>
    <a:masterClrMapping/>
  </p:clrMapOvr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1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9_Тема Office">
  <a:themeElements>
    <a:clrScheme name="Другая 3">
      <a:dk1>
        <a:srgbClr val="4D4D4D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FF0066"/>
      </a:accent2>
      <a:accent3>
        <a:srgbClr val="CC66FF"/>
      </a:accent3>
      <a:accent4>
        <a:srgbClr val="8064A2"/>
      </a:accent4>
      <a:accent5>
        <a:srgbClr val="4BACC6"/>
      </a:accent5>
      <a:accent6>
        <a:srgbClr val="FF9900"/>
      </a:accent6>
      <a:hlink>
        <a:srgbClr val="0000FF"/>
      </a:hlink>
      <a:folHlink>
        <a:srgbClr val="800080"/>
      </a:folHlink>
    </a:clrScheme>
    <a:fontScheme name="Другая 2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0_Тема Office">
  <a:themeElements>
    <a:clrScheme name="Другая 3">
      <a:dk1>
        <a:srgbClr val="4D4D4D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FF0066"/>
      </a:accent2>
      <a:accent3>
        <a:srgbClr val="CC66FF"/>
      </a:accent3>
      <a:accent4>
        <a:srgbClr val="8064A2"/>
      </a:accent4>
      <a:accent5>
        <a:srgbClr val="4BACC6"/>
      </a:accent5>
      <a:accent6>
        <a:srgbClr val="FF9900"/>
      </a:accent6>
      <a:hlink>
        <a:srgbClr val="0000FF"/>
      </a:hlink>
      <a:folHlink>
        <a:srgbClr val="800080"/>
      </a:folHlink>
    </a:clrScheme>
    <a:fontScheme name="Другая 2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Цитаты">
  <a:themeElements>
    <a:clrScheme name="Цитаты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Цитаты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Цитаты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2141</TotalTime>
  <Words>1552</Words>
  <Application>Microsoft Office PowerPoint</Application>
  <PresentationFormat>Широкоэкранный</PresentationFormat>
  <Paragraphs>213</Paragraphs>
  <Slides>22</Slides>
  <Notes>22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22</vt:i4>
      </vt:variant>
    </vt:vector>
  </HeadingPairs>
  <TitlesOfParts>
    <vt:vector size="38" baseType="lpstr">
      <vt:lpstr>Courier New</vt:lpstr>
      <vt:lpstr>Franklin Gothic Demi Cond</vt:lpstr>
      <vt:lpstr>Century Gothic</vt:lpstr>
      <vt:lpstr>Arial Unicode MS</vt:lpstr>
      <vt:lpstr>Wingdings</vt:lpstr>
      <vt:lpstr>Calibri</vt:lpstr>
      <vt:lpstr>Arial Narrow</vt:lpstr>
      <vt:lpstr>Calibri Light</vt:lpstr>
      <vt:lpstr>Wingdings 2</vt:lpstr>
      <vt:lpstr>Corbel</vt:lpstr>
      <vt:lpstr>Arial Black</vt:lpstr>
      <vt:lpstr>Arial</vt:lpstr>
      <vt:lpstr>15_Тема Office</vt:lpstr>
      <vt:lpstr>19_Тема Office</vt:lpstr>
      <vt:lpstr>20_Тема Office</vt:lpstr>
      <vt:lpstr>2_Цитаты</vt:lpstr>
      <vt:lpstr>ЕВРАЗИЙСКОЕ СОТРУДНИЧЕСТВО  ПО АККРЕДИТАЦИИ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 РЕАЛИЗАЦИИ РЕШЕНИЙ УСТАВНЫХ ОРГАНОВ СНГ</vt:lpstr>
      <vt:lpstr>Презентация PowerPoint</vt:lpstr>
      <vt:lpstr>Презентация PowerPoint</vt:lpstr>
      <vt:lpstr>Презентация PowerPoint</vt:lpstr>
      <vt:lpstr>ДОГОВОР О ЗОНЕ СВОБОДНОЙ ТОРГОВЛИ</vt:lpstr>
      <vt:lpstr>Презентация PowerPoint</vt:lpstr>
      <vt:lpstr>Презентация PowerPoint</vt:lpstr>
      <vt:lpstr>Презентация PowerPoint</vt:lpstr>
      <vt:lpstr>ЕВРАЗИЙСКОЕ СОТРУДНИЧЕСТВО  ПО АККРЕДИТАЦИИ </vt:lpstr>
      <vt:lpstr>Решения МГС по созданию  Региональной организации по аккредитации </vt:lpstr>
      <vt:lpstr>Цели РОА</vt:lpstr>
      <vt:lpstr>Основные задачи РОА</vt:lpstr>
      <vt:lpstr>Презентация PowerPoint</vt:lpstr>
      <vt:lpstr>МИССИЯ ЕААС</vt:lpstr>
      <vt:lpstr>РЕГИОНАЛЬНЫЕ ОРГАНИЗАЦИИ ПО АККРЕДИТАЦИИ, ПРИЗНАННЫЕ ILAC и IAF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Владимир Черняк</dc:creator>
  <cp:lastModifiedBy>Наталья Космич</cp:lastModifiedBy>
  <cp:revision>106</cp:revision>
  <dcterms:created xsi:type="dcterms:W3CDTF">2021-11-17T09:20:08Z</dcterms:created>
  <dcterms:modified xsi:type="dcterms:W3CDTF">2025-08-14T08:16:15Z</dcterms:modified>
</cp:coreProperties>
</file>