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1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4881" y="2955416"/>
            <a:ext cx="5431155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2953" y="1276215"/>
            <a:ext cx="7025005" cy="571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.gafurov@akkred.uz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2334" y="1462278"/>
            <a:ext cx="7134859" cy="18802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ts val="4910"/>
              </a:lnSpc>
              <a:spcBef>
                <a:spcPts val="165"/>
              </a:spcBef>
            </a:pPr>
            <a:r>
              <a:rPr sz="4000" dirty="0"/>
              <a:t>Механизмы</a:t>
            </a:r>
            <a:r>
              <a:rPr sz="4000" spc="-165" dirty="0"/>
              <a:t> </a:t>
            </a:r>
            <a:r>
              <a:rPr sz="4000" dirty="0"/>
              <a:t>снятия</a:t>
            </a:r>
            <a:r>
              <a:rPr sz="4000" spc="-180" dirty="0"/>
              <a:t> </a:t>
            </a:r>
            <a:r>
              <a:rPr sz="4000" spc="-10" dirty="0"/>
              <a:t>технических </a:t>
            </a:r>
            <a:r>
              <a:rPr sz="4000" dirty="0"/>
              <a:t>барьеров</a:t>
            </a:r>
            <a:r>
              <a:rPr sz="4000" spc="-95" dirty="0"/>
              <a:t> </a:t>
            </a:r>
            <a:r>
              <a:rPr sz="4000" dirty="0"/>
              <a:t>в</a:t>
            </a:r>
            <a:r>
              <a:rPr sz="4000" spc="-95" dirty="0"/>
              <a:t> </a:t>
            </a:r>
            <a:r>
              <a:rPr sz="4000" spc="-10" dirty="0"/>
              <a:t>торговле</a:t>
            </a:r>
            <a:endParaRPr sz="4000"/>
          </a:p>
          <a:p>
            <a:pPr marL="1270" algn="ctr">
              <a:lnSpc>
                <a:spcPts val="4715"/>
              </a:lnSpc>
            </a:pPr>
            <a:r>
              <a:rPr sz="4000" dirty="0"/>
              <a:t>в</a:t>
            </a:r>
            <a:r>
              <a:rPr sz="4000" spc="-75" dirty="0"/>
              <a:t> </a:t>
            </a:r>
            <a:r>
              <a:rPr sz="4000" dirty="0"/>
              <a:t>странах</a:t>
            </a:r>
            <a:r>
              <a:rPr sz="4000" spc="-60" dirty="0"/>
              <a:t> </a:t>
            </a:r>
            <a:r>
              <a:rPr sz="4000" spc="-25" dirty="0"/>
              <a:t>СНГ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868025" y="5648705"/>
            <a:ext cx="32531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 algn="r">
              <a:lnSpc>
                <a:spcPct val="111100"/>
              </a:lnSpc>
              <a:spcBef>
                <a:spcPts val="100"/>
              </a:spcBef>
            </a:pP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Главный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менеджер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качеству Узбекского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центра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аккредитации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Б.К.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Гафуров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6023" y="120395"/>
            <a:ext cx="1450848" cy="486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219" y="-1"/>
            <a:ext cx="525018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6175" y="604519"/>
            <a:ext cx="52031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0" dirty="0"/>
              <a:t>Реализуемые</a:t>
            </a:r>
            <a:r>
              <a:rPr sz="3400" spc="-95" dirty="0"/>
              <a:t> </a:t>
            </a:r>
            <a:r>
              <a:rPr sz="3400" spc="-10" dirty="0"/>
              <a:t>мероприятия</a:t>
            </a:r>
            <a:endParaRPr sz="3400"/>
          </a:p>
        </p:txBody>
      </p:sp>
      <p:grpSp>
        <p:nvGrpSpPr>
          <p:cNvPr id="4" name="object 4"/>
          <p:cNvGrpSpPr/>
          <p:nvPr/>
        </p:nvGrpSpPr>
        <p:grpSpPr>
          <a:xfrm>
            <a:off x="768095" y="1469136"/>
            <a:ext cx="885825" cy="6091555"/>
            <a:chOff x="768095" y="1469136"/>
            <a:chExt cx="885825" cy="6091555"/>
          </a:xfrm>
        </p:grpSpPr>
        <p:sp>
          <p:nvSpPr>
            <p:cNvPr id="5" name="object 5"/>
            <p:cNvSpPr/>
            <p:nvPr/>
          </p:nvSpPr>
          <p:spPr>
            <a:xfrm>
              <a:off x="963168" y="1469135"/>
              <a:ext cx="690880" cy="6091555"/>
            </a:xfrm>
            <a:custGeom>
              <a:avLst/>
              <a:gdLst/>
              <a:ahLst/>
              <a:cxnLst/>
              <a:rect l="l" t="t" r="r" b="b"/>
              <a:pathLst>
                <a:path w="690880" h="609155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086310"/>
                  </a:lnTo>
                  <a:lnTo>
                    <a:pt x="5118" y="6091428"/>
                  </a:lnTo>
                  <a:lnTo>
                    <a:pt x="17741" y="6091428"/>
                  </a:lnTo>
                  <a:lnTo>
                    <a:pt x="22860" y="6086310"/>
                  </a:lnTo>
                  <a:lnTo>
                    <a:pt x="22860" y="5080"/>
                  </a:lnTo>
                  <a:close/>
                </a:path>
                <a:path w="690880" h="6091555">
                  <a:moveTo>
                    <a:pt x="690359" y="187960"/>
                  </a:moveTo>
                  <a:lnTo>
                    <a:pt x="685292" y="182892"/>
                  </a:lnTo>
                  <a:lnTo>
                    <a:pt x="177330" y="182892"/>
                  </a:lnTo>
                  <a:lnTo>
                    <a:pt x="172212" y="187960"/>
                  </a:lnTo>
                  <a:lnTo>
                    <a:pt x="172212" y="194310"/>
                  </a:lnTo>
                  <a:lnTo>
                    <a:pt x="172212" y="200660"/>
                  </a:lnTo>
                  <a:lnTo>
                    <a:pt x="177330" y="205740"/>
                  </a:lnTo>
                  <a:lnTo>
                    <a:pt x="685292" y="205740"/>
                  </a:lnTo>
                  <a:lnTo>
                    <a:pt x="690359" y="200660"/>
                  </a:lnTo>
                  <a:lnTo>
                    <a:pt x="690359" y="18796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095" y="1469136"/>
              <a:ext cx="390525" cy="388620"/>
            </a:xfrm>
            <a:custGeom>
              <a:avLst/>
              <a:gdLst/>
              <a:ahLst/>
              <a:cxnLst/>
              <a:rect l="l" t="t" r="r" b="b"/>
              <a:pathLst>
                <a:path w="390525" h="388619">
                  <a:moveTo>
                    <a:pt x="364236" y="0"/>
                  </a:moveTo>
                  <a:lnTo>
                    <a:pt x="25908" y="0"/>
                  </a:lnTo>
                  <a:lnTo>
                    <a:pt x="15826" y="2030"/>
                  </a:lnTo>
                  <a:lnTo>
                    <a:pt x="7591" y="7572"/>
                  </a:lnTo>
                  <a:lnTo>
                    <a:pt x="2037" y="15805"/>
                  </a:lnTo>
                  <a:lnTo>
                    <a:pt x="0" y="25908"/>
                  </a:lnTo>
                  <a:lnTo>
                    <a:pt x="0" y="362712"/>
                  </a:lnTo>
                  <a:lnTo>
                    <a:pt x="2037" y="372814"/>
                  </a:lnTo>
                  <a:lnTo>
                    <a:pt x="7591" y="381047"/>
                  </a:lnTo>
                  <a:lnTo>
                    <a:pt x="15826" y="386589"/>
                  </a:lnTo>
                  <a:lnTo>
                    <a:pt x="25908" y="388620"/>
                  </a:lnTo>
                  <a:lnTo>
                    <a:pt x="364236" y="388620"/>
                  </a:lnTo>
                  <a:lnTo>
                    <a:pt x="374317" y="386589"/>
                  </a:lnTo>
                  <a:lnTo>
                    <a:pt x="382552" y="381047"/>
                  </a:lnTo>
                  <a:lnTo>
                    <a:pt x="388106" y="372814"/>
                  </a:lnTo>
                  <a:lnTo>
                    <a:pt x="390144" y="362712"/>
                  </a:lnTo>
                  <a:lnTo>
                    <a:pt x="390144" y="25908"/>
                  </a:lnTo>
                  <a:lnTo>
                    <a:pt x="388106" y="15805"/>
                  </a:lnTo>
                  <a:lnTo>
                    <a:pt x="382552" y="7572"/>
                  </a:lnTo>
                  <a:lnTo>
                    <a:pt x="374317" y="203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5545" y="1424380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B4B4D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6100" y="1493011"/>
            <a:ext cx="6174740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Совершенствование</a:t>
            </a:r>
            <a:r>
              <a:rPr sz="1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законодательства</a:t>
            </a:r>
            <a:endParaRPr sz="1800">
              <a:latin typeface="Calibri"/>
              <a:cs typeface="Calibri"/>
            </a:endParaRPr>
          </a:p>
          <a:p>
            <a:pPr marL="12700" marR="346710">
              <a:lnSpc>
                <a:spcPct val="130800"/>
              </a:lnSpc>
              <a:spcBef>
                <a:spcPts val="700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Совершенствуется</a:t>
            </a:r>
            <a:r>
              <a:rPr sz="14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законодательство</a:t>
            </a:r>
            <a:r>
              <a:rPr sz="14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нормативные</a:t>
            </a:r>
            <a:r>
              <a:rPr sz="14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документы</a:t>
            </a:r>
            <a:r>
              <a:rPr sz="14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области технического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регулирования.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Принимаются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 новые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технические</a:t>
            </a:r>
            <a:r>
              <a:rPr sz="1400" spc="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регламенты,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требования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которых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обязательны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для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применения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сфере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оценки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соответствия.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8095" y="3538728"/>
            <a:ext cx="885825" cy="1537970"/>
            <a:chOff x="768095" y="3538728"/>
            <a:chExt cx="885825" cy="1537970"/>
          </a:xfrm>
        </p:grpSpPr>
        <p:sp>
          <p:nvSpPr>
            <p:cNvPr id="10" name="object 10"/>
            <p:cNvSpPr/>
            <p:nvPr/>
          </p:nvSpPr>
          <p:spPr>
            <a:xfrm>
              <a:off x="1135380" y="3538727"/>
              <a:ext cx="518159" cy="1355090"/>
            </a:xfrm>
            <a:custGeom>
              <a:avLst/>
              <a:gdLst/>
              <a:ahLst/>
              <a:cxnLst/>
              <a:rect l="l" t="t" r="r" b="b"/>
              <a:pathLst>
                <a:path w="518160" h="1355089">
                  <a:moveTo>
                    <a:pt x="518147" y="1337056"/>
                  </a:moveTo>
                  <a:lnTo>
                    <a:pt x="513080" y="1331976"/>
                  </a:lnTo>
                  <a:lnTo>
                    <a:pt x="5118" y="1331976"/>
                  </a:lnTo>
                  <a:lnTo>
                    <a:pt x="0" y="1337056"/>
                  </a:lnTo>
                  <a:lnTo>
                    <a:pt x="0" y="1343406"/>
                  </a:lnTo>
                  <a:lnTo>
                    <a:pt x="0" y="1349756"/>
                  </a:lnTo>
                  <a:lnTo>
                    <a:pt x="5118" y="1354836"/>
                  </a:lnTo>
                  <a:lnTo>
                    <a:pt x="513080" y="1354836"/>
                  </a:lnTo>
                  <a:lnTo>
                    <a:pt x="518147" y="1349756"/>
                  </a:lnTo>
                  <a:lnTo>
                    <a:pt x="518147" y="1337056"/>
                  </a:lnTo>
                  <a:close/>
                </a:path>
                <a:path w="518160" h="1355089">
                  <a:moveTo>
                    <a:pt x="518147" y="5080"/>
                  </a:moveTo>
                  <a:lnTo>
                    <a:pt x="513080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513080" y="22860"/>
                  </a:lnTo>
                  <a:lnTo>
                    <a:pt x="518147" y="17780"/>
                  </a:lnTo>
                  <a:lnTo>
                    <a:pt x="518147" y="508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095" y="4687824"/>
              <a:ext cx="390525" cy="388620"/>
            </a:xfrm>
            <a:custGeom>
              <a:avLst/>
              <a:gdLst/>
              <a:ahLst/>
              <a:cxnLst/>
              <a:rect l="l" t="t" r="r" b="b"/>
              <a:pathLst>
                <a:path w="390525" h="388620">
                  <a:moveTo>
                    <a:pt x="364236" y="0"/>
                  </a:moveTo>
                  <a:lnTo>
                    <a:pt x="25908" y="0"/>
                  </a:lnTo>
                  <a:lnTo>
                    <a:pt x="15826" y="2030"/>
                  </a:lnTo>
                  <a:lnTo>
                    <a:pt x="7591" y="7572"/>
                  </a:lnTo>
                  <a:lnTo>
                    <a:pt x="2037" y="15805"/>
                  </a:lnTo>
                  <a:lnTo>
                    <a:pt x="0" y="25908"/>
                  </a:lnTo>
                  <a:lnTo>
                    <a:pt x="0" y="362712"/>
                  </a:lnTo>
                  <a:lnTo>
                    <a:pt x="2037" y="372814"/>
                  </a:lnTo>
                  <a:lnTo>
                    <a:pt x="7591" y="381047"/>
                  </a:lnTo>
                  <a:lnTo>
                    <a:pt x="15826" y="386589"/>
                  </a:lnTo>
                  <a:lnTo>
                    <a:pt x="25908" y="388619"/>
                  </a:lnTo>
                  <a:lnTo>
                    <a:pt x="364236" y="388619"/>
                  </a:lnTo>
                  <a:lnTo>
                    <a:pt x="374317" y="386589"/>
                  </a:lnTo>
                  <a:lnTo>
                    <a:pt x="382552" y="381047"/>
                  </a:lnTo>
                  <a:lnTo>
                    <a:pt x="388106" y="372814"/>
                  </a:lnTo>
                  <a:lnTo>
                    <a:pt x="390144" y="362712"/>
                  </a:lnTo>
                  <a:lnTo>
                    <a:pt x="390144" y="25908"/>
                  </a:lnTo>
                  <a:lnTo>
                    <a:pt x="388106" y="15805"/>
                  </a:lnTo>
                  <a:lnTo>
                    <a:pt x="382552" y="7572"/>
                  </a:lnTo>
                  <a:lnTo>
                    <a:pt x="374317" y="203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5545" y="3311397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B4B4D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6100" y="3379723"/>
            <a:ext cx="5682615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Метрологическая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прослеживаемость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0700"/>
              </a:lnSpc>
              <a:spcBef>
                <a:spcPts val="705"/>
              </a:spcBef>
            </a:pP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При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аккредитации</a:t>
            </a:r>
            <a:r>
              <a:rPr sz="14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обязательном</a:t>
            </a:r>
            <a:r>
              <a:rPr sz="14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порядке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оценивается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метрологическая прослеживаемость</a:t>
            </a:r>
            <a:r>
              <a:rPr sz="14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соответствии</a:t>
            </a:r>
            <a:r>
              <a:rPr sz="14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с</a:t>
            </a:r>
            <a:r>
              <a:rPr sz="14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законодательством.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5545" y="4644085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B4B4D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6100" y="4712589"/>
            <a:ext cx="653605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Гармонизация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Гармонизация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системы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оценки</a:t>
            </a:r>
            <a:r>
              <a:rPr sz="14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соответствия</a:t>
            </a:r>
            <a:r>
              <a:rPr sz="14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с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международными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системами.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Внедрение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 в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процедуре</a:t>
            </a:r>
            <a:r>
              <a:rPr sz="1400" spc="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оценки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соответствия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практики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 декларирования</a:t>
            </a:r>
            <a:r>
              <a:rPr sz="14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соответствия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согласно</a:t>
            </a:r>
            <a:r>
              <a:rPr sz="1400" spc="-5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международным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принципам.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8095" y="6297167"/>
            <a:ext cx="885825" cy="390525"/>
            <a:chOff x="768095" y="6297167"/>
            <a:chExt cx="885825" cy="390525"/>
          </a:xfrm>
        </p:grpSpPr>
        <p:sp>
          <p:nvSpPr>
            <p:cNvPr id="17" name="object 17"/>
            <p:cNvSpPr/>
            <p:nvPr/>
          </p:nvSpPr>
          <p:spPr>
            <a:xfrm>
              <a:off x="1135379" y="6480047"/>
              <a:ext cx="518159" cy="22860"/>
            </a:xfrm>
            <a:custGeom>
              <a:avLst/>
              <a:gdLst/>
              <a:ahLst/>
              <a:cxnLst/>
              <a:rect l="l" t="t" r="r" b="b"/>
              <a:pathLst>
                <a:path w="518160" h="22859">
                  <a:moveTo>
                    <a:pt x="513080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513080" y="22859"/>
                  </a:lnTo>
                  <a:lnTo>
                    <a:pt x="518159" y="17779"/>
                  </a:lnTo>
                  <a:lnTo>
                    <a:pt x="518159" y="5079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095" y="6297167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364134" y="0"/>
                  </a:moveTo>
                  <a:lnTo>
                    <a:pt x="26009" y="0"/>
                  </a:lnTo>
                  <a:lnTo>
                    <a:pt x="15885" y="2049"/>
                  </a:lnTo>
                  <a:lnTo>
                    <a:pt x="7618" y="7635"/>
                  </a:lnTo>
                  <a:lnTo>
                    <a:pt x="2044" y="15912"/>
                  </a:lnTo>
                  <a:lnTo>
                    <a:pt x="0" y="26034"/>
                  </a:lnTo>
                  <a:lnTo>
                    <a:pt x="0" y="364108"/>
                  </a:lnTo>
                  <a:lnTo>
                    <a:pt x="2044" y="374231"/>
                  </a:lnTo>
                  <a:lnTo>
                    <a:pt x="7618" y="382508"/>
                  </a:lnTo>
                  <a:lnTo>
                    <a:pt x="15885" y="388094"/>
                  </a:lnTo>
                  <a:lnTo>
                    <a:pt x="26009" y="390143"/>
                  </a:lnTo>
                  <a:lnTo>
                    <a:pt x="364134" y="390143"/>
                  </a:lnTo>
                  <a:lnTo>
                    <a:pt x="374258" y="388094"/>
                  </a:lnTo>
                  <a:lnTo>
                    <a:pt x="382525" y="382508"/>
                  </a:lnTo>
                  <a:lnTo>
                    <a:pt x="388099" y="374231"/>
                  </a:lnTo>
                  <a:lnTo>
                    <a:pt x="390144" y="364108"/>
                  </a:lnTo>
                  <a:lnTo>
                    <a:pt x="390144" y="26034"/>
                  </a:lnTo>
                  <a:lnTo>
                    <a:pt x="388099" y="15912"/>
                  </a:lnTo>
                  <a:lnTo>
                    <a:pt x="382525" y="7635"/>
                  </a:lnTo>
                  <a:lnTo>
                    <a:pt x="374258" y="2049"/>
                  </a:lnTo>
                  <a:lnTo>
                    <a:pt x="364134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5545" y="6254241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4B4B4D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6100" y="6322567"/>
            <a:ext cx="7325359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Рыночный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контроль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новые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схемы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аккредитации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0700"/>
              </a:lnSpc>
              <a:spcBef>
                <a:spcPts val="705"/>
              </a:spcBef>
            </a:pP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Разработаны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проекты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законов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«Об</a:t>
            </a:r>
            <a:r>
              <a:rPr sz="14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общей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безопасности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продукции»</a:t>
            </a:r>
            <a:r>
              <a:rPr sz="1400" spc="26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«О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рыночном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надзоре». Планируется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внедрять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новые</a:t>
            </a:r>
            <a:r>
              <a:rPr sz="1400" spc="-5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схемы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аккредитации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рамках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ILAC-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MRA</a:t>
            </a:r>
            <a:r>
              <a:rPr sz="1400" spc="-5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IAF-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MLA.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Благодарю</a:t>
            </a:r>
            <a:r>
              <a:rPr spc="-90" dirty="0"/>
              <a:t> </a:t>
            </a:r>
            <a:r>
              <a:rPr dirty="0"/>
              <a:t>за</a:t>
            </a:r>
            <a:r>
              <a:rPr spc="-105" dirty="0"/>
              <a:t> </a:t>
            </a:r>
            <a:r>
              <a:rPr spc="-10" dirty="0"/>
              <a:t>внимание!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8926" y="4097782"/>
            <a:ext cx="5154930" cy="198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latin typeface="Calibri"/>
                <a:cs typeface="Calibri"/>
              </a:rPr>
              <a:t>Контактная</a:t>
            </a:r>
            <a:r>
              <a:rPr sz="1950" b="1" spc="-9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информация:</a:t>
            </a:r>
            <a:endParaRPr sz="195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158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Б.К.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Гафуров</a:t>
            </a:r>
            <a:endParaRPr sz="18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590"/>
              </a:spcBef>
            </a:pPr>
            <a:r>
              <a:rPr sz="1450" spc="-20" dirty="0">
                <a:solidFill>
                  <a:srgbClr val="3A3535"/>
                </a:solidFill>
                <a:latin typeface="Calibri"/>
                <a:cs typeface="Calibri"/>
              </a:rPr>
              <a:t>Главный</a:t>
            </a:r>
            <a:r>
              <a:rPr sz="145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менеджер</a:t>
            </a:r>
            <a:r>
              <a:rPr sz="145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по</a:t>
            </a:r>
            <a:r>
              <a:rPr sz="145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3A3535"/>
                </a:solidFill>
                <a:latin typeface="Calibri"/>
                <a:cs typeface="Calibri"/>
              </a:rPr>
              <a:t>качеству</a:t>
            </a:r>
            <a:r>
              <a:rPr sz="145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3A3535"/>
                </a:solidFill>
                <a:latin typeface="Calibri"/>
                <a:cs typeface="Calibri"/>
              </a:rPr>
              <a:t>Узбекского</a:t>
            </a:r>
            <a:r>
              <a:rPr sz="145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центра</a:t>
            </a:r>
            <a:r>
              <a:rPr sz="145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3A3535"/>
                </a:solidFill>
                <a:latin typeface="Calibri"/>
                <a:cs typeface="Calibri"/>
              </a:rPr>
              <a:t>аккредитации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45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Эл.</a:t>
            </a:r>
            <a:r>
              <a:rPr sz="145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почта:</a:t>
            </a:r>
            <a:r>
              <a:rPr sz="145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3A3535"/>
                </a:solidFill>
                <a:latin typeface="Calibri"/>
                <a:cs typeface="Calibri"/>
              </a:rPr>
              <a:t>e-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mail</a:t>
            </a:r>
            <a:r>
              <a:rPr sz="1450" spc="-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b.gafurov@akkred.uz</a:t>
            </a:r>
            <a:endParaRPr sz="145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660"/>
              </a:spcBef>
            </a:pPr>
            <a:r>
              <a:rPr sz="1450" spc="-25" dirty="0">
                <a:solidFill>
                  <a:srgbClr val="3A3535"/>
                </a:solidFill>
                <a:latin typeface="Calibri"/>
                <a:cs typeface="Calibri"/>
              </a:rPr>
              <a:t>Телефон: 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+998</a:t>
            </a:r>
            <a:r>
              <a:rPr sz="1450" spc="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A3535"/>
                </a:solidFill>
                <a:latin typeface="Calibri"/>
                <a:cs typeface="Calibri"/>
              </a:rPr>
              <a:t>71</a:t>
            </a:r>
            <a:r>
              <a:rPr sz="145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3A3535"/>
                </a:solidFill>
                <a:latin typeface="Calibri"/>
                <a:cs typeface="Calibri"/>
              </a:rPr>
              <a:t>113-01-11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3728" y="140207"/>
            <a:ext cx="1450848" cy="484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132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069" y="2223897"/>
            <a:ext cx="12877165" cy="111887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635375" marR="5080" indent="-3623310">
              <a:lnSpc>
                <a:spcPts val="4400"/>
              </a:lnSpc>
              <a:spcBef>
                <a:spcPts val="5"/>
              </a:spcBef>
            </a:pPr>
            <a:r>
              <a:rPr sz="3500" spc="-10" dirty="0"/>
              <a:t>Требования</a:t>
            </a:r>
            <a:r>
              <a:rPr sz="3500" spc="-114" dirty="0"/>
              <a:t> </a:t>
            </a:r>
            <a:r>
              <a:rPr sz="3500" dirty="0"/>
              <a:t>соглашения</a:t>
            </a:r>
            <a:r>
              <a:rPr sz="3500" spc="-114" dirty="0"/>
              <a:t> </a:t>
            </a:r>
            <a:r>
              <a:rPr sz="3500" dirty="0"/>
              <a:t>ВТО</a:t>
            </a:r>
            <a:r>
              <a:rPr sz="3500" spc="-105" dirty="0"/>
              <a:t> </a:t>
            </a:r>
            <a:r>
              <a:rPr sz="3500" dirty="0"/>
              <a:t>по</a:t>
            </a:r>
            <a:r>
              <a:rPr sz="3500" spc="-85" dirty="0"/>
              <a:t> </a:t>
            </a:r>
            <a:r>
              <a:rPr sz="3500" dirty="0"/>
              <a:t>техническим</a:t>
            </a:r>
            <a:r>
              <a:rPr sz="3500" spc="-110" dirty="0"/>
              <a:t> </a:t>
            </a:r>
            <a:r>
              <a:rPr sz="3500" dirty="0"/>
              <a:t>барьерам</a:t>
            </a:r>
            <a:r>
              <a:rPr sz="3500" spc="-114" dirty="0"/>
              <a:t> </a:t>
            </a:r>
            <a:r>
              <a:rPr sz="3500" dirty="0"/>
              <a:t>в</a:t>
            </a:r>
            <a:r>
              <a:rPr sz="3500" spc="-90" dirty="0"/>
              <a:t> </a:t>
            </a:r>
            <a:r>
              <a:rPr sz="3500" spc="-10" dirty="0"/>
              <a:t>торговле </a:t>
            </a:r>
            <a:r>
              <a:rPr sz="3500" dirty="0"/>
              <a:t>в</a:t>
            </a:r>
            <a:r>
              <a:rPr sz="3500" spc="-50" dirty="0"/>
              <a:t> </a:t>
            </a:r>
            <a:r>
              <a:rPr sz="3500" dirty="0"/>
              <a:t>сфере</a:t>
            </a:r>
            <a:r>
              <a:rPr sz="3500" spc="-30" dirty="0"/>
              <a:t> </a:t>
            </a:r>
            <a:r>
              <a:rPr sz="3500" dirty="0"/>
              <a:t>оценки</a:t>
            </a:r>
            <a:r>
              <a:rPr sz="3500" spc="-45" dirty="0"/>
              <a:t> </a:t>
            </a:r>
            <a:r>
              <a:rPr sz="3500" spc="-10" dirty="0"/>
              <a:t>соответствия</a:t>
            </a:r>
            <a:endParaRPr sz="3500"/>
          </a:p>
        </p:txBody>
      </p:sp>
      <p:grpSp>
        <p:nvGrpSpPr>
          <p:cNvPr id="4" name="object 4"/>
          <p:cNvGrpSpPr/>
          <p:nvPr/>
        </p:nvGrpSpPr>
        <p:grpSpPr>
          <a:xfrm>
            <a:off x="758951" y="3944111"/>
            <a:ext cx="13112750" cy="749935"/>
            <a:chOff x="758951" y="3944111"/>
            <a:chExt cx="13112750" cy="749935"/>
          </a:xfrm>
        </p:grpSpPr>
        <p:sp>
          <p:nvSpPr>
            <p:cNvPr id="5" name="object 5"/>
            <p:cNvSpPr/>
            <p:nvPr/>
          </p:nvSpPr>
          <p:spPr>
            <a:xfrm>
              <a:off x="758952" y="4181855"/>
              <a:ext cx="13112750" cy="512445"/>
            </a:xfrm>
            <a:custGeom>
              <a:avLst/>
              <a:gdLst/>
              <a:ahLst/>
              <a:cxnLst/>
              <a:rect l="l" t="t" r="r" b="b"/>
              <a:pathLst>
                <a:path w="13112750" h="512445">
                  <a:moveTo>
                    <a:pt x="13112496" y="5080"/>
                  </a:moveTo>
                  <a:lnTo>
                    <a:pt x="13107416" y="0"/>
                  </a:lnTo>
                  <a:lnTo>
                    <a:pt x="1232408" y="0"/>
                  </a:lnTo>
                  <a:lnTo>
                    <a:pt x="1219708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1214628" y="22860"/>
                  </a:lnTo>
                  <a:lnTo>
                    <a:pt x="1214628" y="506984"/>
                  </a:lnTo>
                  <a:lnTo>
                    <a:pt x="1219708" y="512064"/>
                  </a:lnTo>
                  <a:lnTo>
                    <a:pt x="1232408" y="512064"/>
                  </a:lnTo>
                  <a:lnTo>
                    <a:pt x="1237488" y="506984"/>
                  </a:lnTo>
                  <a:lnTo>
                    <a:pt x="1237488" y="22860"/>
                  </a:lnTo>
                  <a:lnTo>
                    <a:pt x="13107416" y="22860"/>
                  </a:lnTo>
                  <a:lnTo>
                    <a:pt x="13112496" y="17780"/>
                  </a:lnTo>
                  <a:lnTo>
                    <a:pt x="13112496" y="508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2318" y="3947921"/>
              <a:ext cx="382905" cy="384175"/>
            </a:xfrm>
            <a:custGeom>
              <a:avLst/>
              <a:gdLst/>
              <a:ahLst/>
              <a:cxnLst/>
              <a:rect l="l" t="t" r="r" b="b"/>
              <a:pathLst>
                <a:path w="382905" h="384175">
                  <a:moveTo>
                    <a:pt x="311150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312674"/>
                  </a:lnTo>
                  <a:lnTo>
                    <a:pt x="5615" y="340435"/>
                  </a:lnTo>
                  <a:lnTo>
                    <a:pt x="20923" y="363124"/>
                  </a:lnTo>
                  <a:lnTo>
                    <a:pt x="43612" y="378432"/>
                  </a:lnTo>
                  <a:lnTo>
                    <a:pt x="71374" y="384048"/>
                  </a:lnTo>
                  <a:lnTo>
                    <a:pt x="311150" y="384048"/>
                  </a:lnTo>
                  <a:lnTo>
                    <a:pt x="338911" y="378432"/>
                  </a:lnTo>
                  <a:lnTo>
                    <a:pt x="361600" y="363124"/>
                  </a:lnTo>
                  <a:lnTo>
                    <a:pt x="376908" y="340435"/>
                  </a:lnTo>
                  <a:lnTo>
                    <a:pt x="382524" y="312674"/>
                  </a:lnTo>
                  <a:lnTo>
                    <a:pt x="382524" y="71374"/>
                  </a:lnTo>
                  <a:lnTo>
                    <a:pt x="376908" y="43612"/>
                  </a:lnTo>
                  <a:lnTo>
                    <a:pt x="361600" y="20923"/>
                  </a:lnTo>
                  <a:lnTo>
                    <a:pt x="338911" y="5615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2318" y="3947921"/>
              <a:ext cx="382905" cy="384175"/>
            </a:xfrm>
            <a:custGeom>
              <a:avLst/>
              <a:gdLst/>
              <a:ahLst/>
              <a:cxnLst/>
              <a:rect l="l" t="t" r="r" b="b"/>
              <a:pathLst>
                <a:path w="382905" h="384175">
                  <a:moveTo>
                    <a:pt x="0" y="71374"/>
                  </a:moveTo>
                  <a:lnTo>
                    <a:pt x="5615" y="43612"/>
                  </a:lnTo>
                  <a:lnTo>
                    <a:pt x="20923" y="20923"/>
                  </a:lnTo>
                  <a:lnTo>
                    <a:pt x="43612" y="5615"/>
                  </a:lnTo>
                  <a:lnTo>
                    <a:pt x="71374" y="0"/>
                  </a:lnTo>
                  <a:lnTo>
                    <a:pt x="311150" y="0"/>
                  </a:lnTo>
                  <a:lnTo>
                    <a:pt x="338911" y="5615"/>
                  </a:lnTo>
                  <a:lnTo>
                    <a:pt x="361600" y="20923"/>
                  </a:lnTo>
                  <a:lnTo>
                    <a:pt x="376908" y="43612"/>
                  </a:lnTo>
                  <a:lnTo>
                    <a:pt x="382524" y="71374"/>
                  </a:lnTo>
                  <a:lnTo>
                    <a:pt x="382524" y="312674"/>
                  </a:lnTo>
                  <a:lnTo>
                    <a:pt x="376908" y="340435"/>
                  </a:lnTo>
                  <a:lnTo>
                    <a:pt x="361600" y="363124"/>
                  </a:lnTo>
                  <a:lnTo>
                    <a:pt x="338911" y="378432"/>
                  </a:lnTo>
                  <a:lnTo>
                    <a:pt x="311150" y="384048"/>
                  </a:lnTo>
                  <a:lnTo>
                    <a:pt x="71374" y="384048"/>
                  </a:lnTo>
                  <a:lnTo>
                    <a:pt x="43612" y="378432"/>
                  </a:lnTo>
                  <a:lnTo>
                    <a:pt x="20923" y="363124"/>
                  </a:lnTo>
                  <a:lnTo>
                    <a:pt x="5615" y="340435"/>
                  </a:lnTo>
                  <a:lnTo>
                    <a:pt x="0" y="312674"/>
                  </a:lnTo>
                  <a:lnTo>
                    <a:pt x="0" y="71374"/>
                  </a:lnTo>
                  <a:close/>
                </a:path>
              </a:pathLst>
            </a:custGeom>
            <a:ln w="7619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9055" y="4181855"/>
              <a:ext cx="22860" cy="512445"/>
            </a:xfrm>
            <a:custGeom>
              <a:avLst/>
              <a:gdLst/>
              <a:ahLst/>
              <a:cxnLst/>
              <a:rect l="l" t="t" r="r" b="b"/>
              <a:pathLst>
                <a:path w="22860" h="512445">
                  <a:moveTo>
                    <a:pt x="1778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06984"/>
                  </a:lnTo>
                  <a:lnTo>
                    <a:pt x="5080" y="512064"/>
                  </a:lnTo>
                  <a:lnTo>
                    <a:pt x="17780" y="512064"/>
                  </a:lnTo>
                  <a:lnTo>
                    <a:pt x="22860" y="506984"/>
                  </a:lnTo>
                  <a:lnTo>
                    <a:pt x="22860" y="50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461" y="3990593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292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312292"/>
                  </a:lnTo>
                  <a:lnTo>
                    <a:pt x="5639" y="340221"/>
                  </a:lnTo>
                  <a:lnTo>
                    <a:pt x="21018" y="363029"/>
                  </a:lnTo>
                  <a:lnTo>
                    <a:pt x="43826" y="378408"/>
                  </a:lnTo>
                  <a:lnTo>
                    <a:pt x="71754" y="384047"/>
                  </a:lnTo>
                  <a:lnTo>
                    <a:pt x="312292" y="384047"/>
                  </a:lnTo>
                  <a:lnTo>
                    <a:pt x="340221" y="378408"/>
                  </a:lnTo>
                  <a:lnTo>
                    <a:pt x="363029" y="363029"/>
                  </a:lnTo>
                  <a:lnTo>
                    <a:pt x="378408" y="340221"/>
                  </a:lnTo>
                  <a:lnTo>
                    <a:pt x="384048" y="312292"/>
                  </a:lnTo>
                  <a:lnTo>
                    <a:pt x="384048" y="71754"/>
                  </a:lnTo>
                  <a:lnTo>
                    <a:pt x="378408" y="43826"/>
                  </a:lnTo>
                  <a:lnTo>
                    <a:pt x="363029" y="21018"/>
                  </a:lnTo>
                  <a:lnTo>
                    <a:pt x="340221" y="5639"/>
                  </a:lnTo>
                  <a:lnTo>
                    <a:pt x="312292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8461" y="3990593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754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4" y="0"/>
                  </a:lnTo>
                  <a:lnTo>
                    <a:pt x="312292" y="0"/>
                  </a:lnTo>
                  <a:lnTo>
                    <a:pt x="340221" y="5639"/>
                  </a:lnTo>
                  <a:lnTo>
                    <a:pt x="363029" y="21018"/>
                  </a:lnTo>
                  <a:lnTo>
                    <a:pt x="378408" y="43826"/>
                  </a:lnTo>
                  <a:lnTo>
                    <a:pt x="384048" y="71754"/>
                  </a:lnTo>
                  <a:lnTo>
                    <a:pt x="384048" y="312292"/>
                  </a:lnTo>
                  <a:lnTo>
                    <a:pt x="378408" y="340221"/>
                  </a:lnTo>
                  <a:lnTo>
                    <a:pt x="363029" y="363029"/>
                  </a:lnTo>
                  <a:lnTo>
                    <a:pt x="340221" y="378408"/>
                  </a:lnTo>
                  <a:lnTo>
                    <a:pt x="312292" y="384047"/>
                  </a:lnTo>
                  <a:lnTo>
                    <a:pt x="71754" y="384047"/>
                  </a:lnTo>
                  <a:lnTo>
                    <a:pt x="43826" y="378408"/>
                  </a:lnTo>
                  <a:lnTo>
                    <a:pt x="21018" y="363029"/>
                  </a:lnTo>
                  <a:lnTo>
                    <a:pt x="5639" y="340221"/>
                  </a:lnTo>
                  <a:lnTo>
                    <a:pt x="0" y="312292"/>
                  </a:lnTo>
                  <a:lnTo>
                    <a:pt x="0" y="71754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03008" y="4181855"/>
              <a:ext cx="22860" cy="512445"/>
            </a:xfrm>
            <a:custGeom>
              <a:avLst/>
              <a:gdLst/>
              <a:ahLst/>
              <a:cxnLst/>
              <a:rect l="l" t="t" r="r" b="b"/>
              <a:pathLst>
                <a:path w="22859" h="512445">
                  <a:moveTo>
                    <a:pt x="1778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06984"/>
                  </a:lnTo>
                  <a:lnTo>
                    <a:pt x="5080" y="512064"/>
                  </a:lnTo>
                  <a:lnTo>
                    <a:pt x="17780" y="512064"/>
                  </a:lnTo>
                  <a:lnTo>
                    <a:pt x="22860" y="506984"/>
                  </a:lnTo>
                  <a:lnTo>
                    <a:pt x="22860" y="50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23937" y="3990593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292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312292"/>
                  </a:lnTo>
                  <a:lnTo>
                    <a:pt x="5639" y="340221"/>
                  </a:lnTo>
                  <a:lnTo>
                    <a:pt x="21018" y="363029"/>
                  </a:lnTo>
                  <a:lnTo>
                    <a:pt x="43826" y="378408"/>
                  </a:lnTo>
                  <a:lnTo>
                    <a:pt x="71754" y="384047"/>
                  </a:lnTo>
                  <a:lnTo>
                    <a:pt x="312292" y="384047"/>
                  </a:lnTo>
                  <a:lnTo>
                    <a:pt x="340221" y="378408"/>
                  </a:lnTo>
                  <a:lnTo>
                    <a:pt x="363029" y="363029"/>
                  </a:lnTo>
                  <a:lnTo>
                    <a:pt x="378408" y="340221"/>
                  </a:lnTo>
                  <a:lnTo>
                    <a:pt x="384047" y="312292"/>
                  </a:lnTo>
                  <a:lnTo>
                    <a:pt x="384047" y="71754"/>
                  </a:lnTo>
                  <a:lnTo>
                    <a:pt x="378408" y="43826"/>
                  </a:lnTo>
                  <a:lnTo>
                    <a:pt x="363029" y="21018"/>
                  </a:lnTo>
                  <a:lnTo>
                    <a:pt x="340221" y="5639"/>
                  </a:lnTo>
                  <a:lnTo>
                    <a:pt x="312292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3937" y="3990593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754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4" y="0"/>
                  </a:lnTo>
                  <a:lnTo>
                    <a:pt x="312292" y="0"/>
                  </a:lnTo>
                  <a:lnTo>
                    <a:pt x="340221" y="5639"/>
                  </a:lnTo>
                  <a:lnTo>
                    <a:pt x="363029" y="21018"/>
                  </a:lnTo>
                  <a:lnTo>
                    <a:pt x="378408" y="43826"/>
                  </a:lnTo>
                  <a:lnTo>
                    <a:pt x="384047" y="71754"/>
                  </a:lnTo>
                  <a:lnTo>
                    <a:pt x="384047" y="312292"/>
                  </a:lnTo>
                  <a:lnTo>
                    <a:pt x="378408" y="340221"/>
                  </a:lnTo>
                  <a:lnTo>
                    <a:pt x="363029" y="363029"/>
                  </a:lnTo>
                  <a:lnTo>
                    <a:pt x="340221" y="378408"/>
                  </a:lnTo>
                  <a:lnTo>
                    <a:pt x="312292" y="384047"/>
                  </a:lnTo>
                  <a:lnTo>
                    <a:pt x="71754" y="384047"/>
                  </a:lnTo>
                  <a:lnTo>
                    <a:pt x="43826" y="378408"/>
                  </a:lnTo>
                  <a:lnTo>
                    <a:pt x="21018" y="363029"/>
                  </a:lnTo>
                  <a:lnTo>
                    <a:pt x="5639" y="340221"/>
                  </a:lnTo>
                  <a:lnTo>
                    <a:pt x="0" y="312292"/>
                  </a:lnTo>
                  <a:lnTo>
                    <a:pt x="0" y="71754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68483" y="4181855"/>
              <a:ext cx="22860" cy="512445"/>
            </a:xfrm>
            <a:custGeom>
              <a:avLst/>
              <a:gdLst/>
              <a:ahLst/>
              <a:cxnLst/>
              <a:rect l="l" t="t" r="r" b="b"/>
              <a:pathLst>
                <a:path w="22859" h="512445">
                  <a:moveTo>
                    <a:pt x="1778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06984"/>
                  </a:lnTo>
                  <a:lnTo>
                    <a:pt x="5080" y="512064"/>
                  </a:lnTo>
                  <a:lnTo>
                    <a:pt x="17780" y="512064"/>
                  </a:lnTo>
                  <a:lnTo>
                    <a:pt x="22860" y="506984"/>
                  </a:lnTo>
                  <a:lnTo>
                    <a:pt x="22860" y="50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77221" y="397687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293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5"/>
                  </a:lnTo>
                  <a:lnTo>
                    <a:pt x="0" y="312293"/>
                  </a:lnTo>
                  <a:lnTo>
                    <a:pt x="5639" y="340221"/>
                  </a:lnTo>
                  <a:lnTo>
                    <a:pt x="21018" y="363029"/>
                  </a:lnTo>
                  <a:lnTo>
                    <a:pt x="43826" y="378408"/>
                  </a:lnTo>
                  <a:lnTo>
                    <a:pt x="71754" y="384048"/>
                  </a:lnTo>
                  <a:lnTo>
                    <a:pt x="312293" y="384048"/>
                  </a:lnTo>
                  <a:lnTo>
                    <a:pt x="340221" y="378408"/>
                  </a:lnTo>
                  <a:lnTo>
                    <a:pt x="363029" y="363029"/>
                  </a:lnTo>
                  <a:lnTo>
                    <a:pt x="378408" y="340221"/>
                  </a:lnTo>
                  <a:lnTo>
                    <a:pt x="384048" y="312293"/>
                  </a:lnTo>
                  <a:lnTo>
                    <a:pt x="384048" y="71755"/>
                  </a:lnTo>
                  <a:lnTo>
                    <a:pt x="378408" y="43826"/>
                  </a:lnTo>
                  <a:lnTo>
                    <a:pt x="363029" y="21018"/>
                  </a:lnTo>
                  <a:lnTo>
                    <a:pt x="340221" y="5639"/>
                  </a:lnTo>
                  <a:lnTo>
                    <a:pt x="312293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77221" y="397687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755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4" y="0"/>
                  </a:lnTo>
                  <a:lnTo>
                    <a:pt x="312293" y="0"/>
                  </a:lnTo>
                  <a:lnTo>
                    <a:pt x="340221" y="5639"/>
                  </a:lnTo>
                  <a:lnTo>
                    <a:pt x="363029" y="21018"/>
                  </a:lnTo>
                  <a:lnTo>
                    <a:pt x="378408" y="43826"/>
                  </a:lnTo>
                  <a:lnTo>
                    <a:pt x="384048" y="71755"/>
                  </a:lnTo>
                  <a:lnTo>
                    <a:pt x="384048" y="312293"/>
                  </a:lnTo>
                  <a:lnTo>
                    <a:pt x="378408" y="340221"/>
                  </a:lnTo>
                  <a:lnTo>
                    <a:pt x="363029" y="363029"/>
                  </a:lnTo>
                  <a:lnTo>
                    <a:pt x="340221" y="378408"/>
                  </a:lnTo>
                  <a:lnTo>
                    <a:pt x="312293" y="384048"/>
                  </a:lnTo>
                  <a:lnTo>
                    <a:pt x="71754" y="384048"/>
                  </a:lnTo>
                  <a:lnTo>
                    <a:pt x="43826" y="378408"/>
                  </a:lnTo>
                  <a:lnTo>
                    <a:pt x="21018" y="363029"/>
                  </a:lnTo>
                  <a:lnTo>
                    <a:pt x="5639" y="340221"/>
                  </a:lnTo>
                  <a:lnTo>
                    <a:pt x="0" y="312293"/>
                  </a:lnTo>
                  <a:lnTo>
                    <a:pt x="0" y="71755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3959" y="4181855"/>
              <a:ext cx="22860" cy="512445"/>
            </a:xfrm>
            <a:custGeom>
              <a:avLst/>
              <a:gdLst/>
              <a:ahLst/>
              <a:cxnLst/>
              <a:rect l="l" t="t" r="r" b="b"/>
              <a:pathLst>
                <a:path w="22859" h="512445">
                  <a:moveTo>
                    <a:pt x="1778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06984"/>
                  </a:lnTo>
                  <a:lnTo>
                    <a:pt x="5080" y="512064"/>
                  </a:lnTo>
                  <a:lnTo>
                    <a:pt x="17780" y="512064"/>
                  </a:lnTo>
                  <a:lnTo>
                    <a:pt x="22860" y="506984"/>
                  </a:lnTo>
                  <a:lnTo>
                    <a:pt x="22860" y="50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54890" y="3990593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292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312292"/>
                  </a:lnTo>
                  <a:lnTo>
                    <a:pt x="5639" y="340221"/>
                  </a:lnTo>
                  <a:lnTo>
                    <a:pt x="21018" y="363029"/>
                  </a:lnTo>
                  <a:lnTo>
                    <a:pt x="43826" y="378408"/>
                  </a:lnTo>
                  <a:lnTo>
                    <a:pt x="71754" y="384047"/>
                  </a:lnTo>
                  <a:lnTo>
                    <a:pt x="312292" y="384047"/>
                  </a:lnTo>
                  <a:lnTo>
                    <a:pt x="340221" y="378408"/>
                  </a:lnTo>
                  <a:lnTo>
                    <a:pt x="363029" y="363029"/>
                  </a:lnTo>
                  <a:lnTo>
                    <a:pt x="378408" y="340221"/>
                  </a:lnTo>
                  <a:lnTo>
                    <a:pt x="384048" y="312292"/>
                  </a:lnTo>
                  <a:lnTo>
                    <a:pt x="384048" y="71754"/>
                  </a:lnTo>
                  <a:lnTo>
                    <a:pt x="378408" y="43826"/>
                  </a:lnTo>
                  <a:lnTo>
                    <a:pt x="363029" y="21018"/>
                  </a:lnTo>
                  <a:lnTo>
                    <a:pt x="340221" y="5639"/>
                  </a:lnTo>
                  <a:lnTo>
                    <a:pt x="312292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54890" y="3990593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754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4" y="0"/>
                  </a:lnTo>
                  <a:lnTo>
                    <a:pt x="312292" y="0"/>
                  </a:lnTo>
                  <a:lnTo>
                    <a:pt x="340221" y="5639"/>
                  </a:lnTo>
                  <a:lnTo>
                    <a:pt x="363029" y="21018"/>
                  </a:lnTo>
                  <a:lnTo>
                    <a:pt x="378408" y="43826"/>
                  </a:lnTo>
                  <a:lnTo>
                    <a:pt x="384048" y="71754"/>
                  </a:lnTo>
                  <a:lnTo>
                    <a:pt x="384048" y="312292"/>
                  </a:lnTo>
                  <a:lnTo>
                    <a:pt x="378408" y="340221"/>
                  </a:lnTo>
                  <a:lnTo>
                    <a:pt x="363029" y="363029"/>
                  </a:lnTo>
                  <a:lnTo>
                    <a:pt x="340221" y="378408"/>
                  </a:lnTo>
                  <a:lnTo>
                    <a:pt x="312292" y="384047"/>
                  </a:lnTo>
                  <a:lnTo>
                    <a:pt x="71754" y="384047"/>
                  </a:lnTo>
                  <a:lnTo>
                    <a:pt x="43826" y="378408"/>
                  </a:lnTo>
                  <a:lnTo>
                    <a:pt x="21018" y="363029"/>
                  </a:lnTo>
                  <a:lnTo>
                    <a:pt x="5639" y="340221"/>
                  </a:lnTo>
                  <a:lnTo>
                    <a:pt x="0" y="312292"/>
                  </a:lnTo>
                  <a:lnTo>
                    <a:pt x="0" y="71754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3183" y="4825491"/>
            <a:ext cx="2270125" cy="5600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Недопущение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дискриминации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(п.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5.1.1)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063" y="5626379"/>
            <a:ext cx="266573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400"/>
              </a:lnSpc>
              <a:spcBef>
                <a:spcPts val="100"/>
              </a:spcBef>
            </a:pP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Система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оценки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соответствия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должна</a:t>
            </a:r>
            <a:r>
              <a:rPr sz="16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устанавливать</a:t>
            </a: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равный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четкий</a:t>
            </a:r>
            <a:r>
              <a:rPr sz="16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порядок</a:t>
            </a:r>
            <a:r>
              <a:rPr sz="16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для</a:t>
            </a:r>
            <a:r>
              <a:rPr sz="16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всех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участников.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6882" y="4825491"/>
            <a:ext cx="2535555" cy="5600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Отсутствие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необоснованных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8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барьеров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(п.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5.1.2)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8677" y="5626379"/>
            <a:ext cx="275272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203200" indent="2540" algn="ctr">
              <a:lnSpc>
                <a:spcPct val="109400"/>
              </a:lnSpc>
              <a:spcBef>
                <a:spcPts val="100"/>
              </a:spcBef>
            </a:pP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Требования</a:t>
            </a:r>
            <a:r>
              <a:rPr sz="1600" spc="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 оценке соответствия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должны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быть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пропорциональны</a:t>
            </a:r>
            <a:r>
              <a:rPr sz="1600" spc="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управлению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рисками.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1879" y="4803759"/>
            <a:ext cx="2475230" cy="5588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Основа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международные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18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стандарты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(п.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5.4)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8247" y="5603900"/>
            <a:ext cx="26847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920" marR="620395" algn="ctr">
              <a:lnSpc>
                <a:spcPct val="109400"/>
              </a:lnSpc>
              <a:spcBef>
                <a:spcPts val="100"/>
              </a:spcBef>
            </a:pP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Система</a:t>
            </a:r>
            <a:r>
              <a:rPr sz="1600" spc="-8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должна соответствовать</a:t>
            </a:r>
            <a:endParaRPr sz="1600">
              <a:latin typeface="Calibri"/>
              <a:cs typeface="Calibri"/>
            </a:endParaRPr>
          </a:p>
          <a:p>
            <a:pPr marL="12700" marR="5080" indent="635" algn="ctr">
              <a:lnSpc>
                <a:spcPct val="109400"/>
              </a:lnSpc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международным</a:t>
            </a:r>
            <a:r>
              <a:rPr sz="16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стандартам,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таким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как</a:t>
            </a:r>
            <a:r>
              <a:rPr sz="1600" spc="-6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серия</a:t>
            </a:r>
            <a:r>
              <a:rPr sz="16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ISO/IEC</a:t>
            </a:r>
            <a:r>
              <a:rPr sz="16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17000.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85326" y="4825491"/>
            <a:ext cx="2212975" cy="5600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Прозрачность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доверие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(п.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5.6)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78061" y="5626379"/>
            <a:ext cx="262572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127000" indent="115570">
              <a:lnSpc>
                <a:spcPct val="109400"/>
              </a:lnSpc>
              <a:spcBef>
                <a:spcPts val="100"/>
              </a:spcBef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Необходимо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обеспечить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систему</a:t>
            </a:r>
            <a:r>
              <a:rPr sz="16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контроля</a:t>
            </a:r>
            <a:r>
              <a:rPr sz="16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600" spc="-6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равной ответственности</a:t>
            </a:r>
            <a:r>
              <a:rPr sz="1600" spc="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для</a:t>
            </a: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 всех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участников</a:t>
            </a:r>
            <a:r>
              <a:rPr sz="1600" spc="-6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цепочки</a:t>
            </a:r>
            <a:r>
              <a:rPr sz="16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поставок.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19985" y="3453510"/>
            <a:ext cx="10791190" cy="814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84150" algn="ctr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1F1E1E"/>
                </a:solidFill>
                <a:latin typeface="Calibri"/>
                <a:cs typeface="Calibri"/>
              </a:rPr>
              <a:t>(G/TBT/1/Rev.15,</a:t>
            </a:r>
            <a:r>
              <a:rPr sz="1400" dirty="0">
                <a:solidFill>
                  <a:srgbClr val="1F1E1E"/>
                </a:solidFill>
                <a:latin typeface="Calibri"/>
                <a:cs typeface="Calibri"/>
              </a:rPr>
              <a:t> 15</a:t>
            </a:r>
            <a:r>
              <a:rPr sz="1400" spc="-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1E1E"/>
                </a:solidFill>
                <a:latin typeface="Calibri"/>
                <a:cs typeface="Calibri"/>
              </a:rPr>
              <a:t>ноября</a:t>
            </a:r>
            <a:r>
              <a:rPr sz="1400" spc="-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1E1E"/>
                </a:solidFill>
                <a:latin typeface="Calibri"/>
                <a:cs typeface="Calibri"/>
              </a:rPr>
              <a:t>2022</a:t>
            </a:r>
            <a:r>
              <a:rPr sz="1400" spc="-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F1E1E"/>
                </a:solidFill>
                <a:latin typeface="Calibri"/>
                <a:cs typeface="Calibri"/>
              </a:rPr>
              <a:t>года)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78430" algn="l"/>
                <a:tab pos="5343525" algn="l"/>
                <a:tab pos="8009255" algn="l"/>
                <a:tab pos="10674985" algn="l"/>
              </a:tabLst>
            </a:pPr>
            <a:r>
              <a:rPr sz="1600" b="1" spc="-50" dirty="0">
                <a:solidFill>
                  <a:srgbClr val="3A3535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3A3535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3A3535"/>
                </a:solidFill>
                <a:latin typeface="Calibri"/>
                <a:cs typeface="Calibri"/>
              </a:rPr>
              <a:t>3</a:t>
            </a:r>
            <a:r>
              <a:rPr sz="1600" b="1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3A3535"/>
                </a:solidFill>
                <a:latin typeface="Calibri"/>
                <a:cs typeface="Calibri"/>
              </a:rPr>
              <a:t>4</a:t>
            </a:r>
            <a:r>
              <a:rPr sz="1600" b="1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3A3535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04066" y="4825491"/>
            <a:ext cx="2263775" cy="5600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Сотрудничество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оценке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соответствия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(ст.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6)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768073" y="5626379"/>
            <a:ext cx="2136140" cy="135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 algn="just">
              <a:lnSpc>
                <a:spcPct val="109400"/>
              </a:lnSpc>
              <a:spcBef>
                <a:spcPts val="100"/>
              </a:spcBef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Принимать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меры</a:t>
            </a:r>
            <a:r>
              <a:rPr sz="16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для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участия</a:t>
            </a:r>
            <a:r>
              <a:rPr sz="1600" spc="-7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зарубежных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органов</a:t>
            </a:r>
            <a:r>
              <a:rPr sz="16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6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достижения соглашений</a:t>
            </a:r>
            <a:r>
              <a:rPr sz="16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</a:t>
            </a:r>
            <a:r>
              <a:rPr sz="16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взаимном</a:t>
            </a:r>
            <a:endParaRPr sz="1600">
              <a:latin typeface="Calibri"/>
              <a:cs typeface="Calibri"/>
            </a:endParaRPr>
          </a:p>
          <a:p>
            <a:pPr marL="572135">
              <a:lnSpc>
                <a:spcPct val="100000"/>
              </a:lnSpc>
              <a:spcBef>
                <a:spcPts val="180"/>
              </a:spcBef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признании.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75" y="7537704"/>
            <a:ext cx="1450848" cy="486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-1"/>
            <a:ext cx="5486400" cy="8229600"/>
            <a:chOff x="9144000" y="-1"/>
            <a:chExt cx="5486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-1"/>
              <a:ext cx="5486400" cy="8229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480" y="24382"/>
              <a:ext cx="5431535" cy="81945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5222" y="728624"/>
            <a:ext cx="6356350" cy="1144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marR="5080" indent="-372110">
              <a:lnSpc>
                <a:spcPct val="106400"/>
              </a:lnSpc>
              <a:spcBef>
                <a:spcPts val="95"/>
              </a:spcBef>
            </a:pPr>
            <a:r>
              <a:rPr sz="3450" spc="-10" dirty="0"/>
              <a:t>Международная</a:t>
            </a:r>
            <a:r>
              <a:rPr sz="3450" spc="-114" dirty="0"/>
              <a:t> </a:t>
            </a:r>
            <a:r>
              <a:rPr sz="3450" dirty="0"/>
              <a:t>и</a:t>
            </a:r>
            <a:r>
              <a:rPr sz="3450" spc="-65" dirty="0"/>
              <a:t> </a:t>
            </a:r>
            <a:r>
              <a:rPr sz="3450" spc="-10" dirty="0"/>
              <a:t>региональная </a:t>
            </a:r>
            <a:r>
              <a:rPr sz="3450" dirty="0"/>
              <a:t>система</a:t>
            </a:r>
            <a:r>
              <a:rPr sz="3450" spc="-105" dirty="0"/>
              <a:t> </a:t>
            </a:r>
            <a:r>
              <a:rPr sz="3450" dirty="0"/>
              <a:t>оценки</a:t>
            </a:r>
            <a:r>
              <a:rPr sz="3450" spc="-95" dirty="0"/>
              <a:t> </a:t>
            </a:r>
            <a:r>
              <a:rPr sz="3450" spc="-10" dirty="0"/>
              <a:t>соответствия</a:t>
            </a:r>
            <a:endParaRPr sz="3450"/>
          </a:p>
        </p:txBody>
      </p:sp>
      <p:grpSp>
        <p:nvGrpSpPr>
          <p:cNvPr id="6" name="object 6"/>
          <p:cNvGrpSpPr/>
          <p:nvPr/>
        </p:nvGrpSpPr>
        <p:grpSpPr>
          <a:xfrm>
            <a:off x="704087" y="2464307"/>
            <a:ext cx="862965" cy="3947160"/>
            <a:chOff x="704087" y="2464307"/>
            <a:chExt cx="862965" cy="3947160"/>
          </a:xfrm>
        </p:grpSpPr>
        <p:sp>
          <p:nvSpPr>
            <p:cNvPr id="7" name="object 7"/>
            <p:cNvSpPr/>
            <p:nvPr/>
          </p:nvSpPr>
          <p:spPr>
            <a:xfrm>
              <a:off x="896112" y="2467355"/>
              <a:ext cx="670560" cy="3944620"/>
            </a:xfrm>
            <a:custGeom>
              <a:avLst/>
              <a:gdLst/>
              <a:ahLst/>
              <a:cxnLst/>
              <a:rect l="l" t="t" r="r" b="b"/>
              <a:pathLst>
                <a:path w="670560" h="394462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3939032"/>
                  </a:lnTo>
                  <a:lnTo>
                    <a:pt x="5118" y="3944112"/>
                  </a:lnTo>
                  <a:lnTo>
                    <a:pt x="17741" y="3944112"/>
                  </a:lnTo>
                  <a:lnTo>
                    <a:pt x="22860" y="3939032"/>
                  </a:lnTo>
                  <a:lnTo>
                    <a:pt x="22860" y="5080"/>
                  </a:lnTo>
                  <a:close/>
                </a:path>
                <a:path w="670560" h="3944620">
                  <a:moveTo>
                    <a:pt x="670560" y="181864"/>
                  </a:moveTo>
                  <a:lnTo>
                    <a:pt x="665480" y="176784"/>
                  </a:lnTo>
                  <a:lnTo>
                    <a:pt x="171234" y="176784"/>
                  </a:lnTo>
                  <a:lnTo>
                    <a:pt x="166116" y="181864"/>
                  </a:lnTo>
                  <a:lnTo>
                    <a:pt x="166116" y="188214"/>
                  </a:lnTo>
                  <a:lnTo>
                    <a:pt x="166116" y="194564"/>
                  </a:lnTo>
                  <a:lnTo>
                    <a:pt x="171234" y="199644"/>
                  </a:lnTo>
                  <a:lnTo>
                    <a:pt x="665480" y="199644"/>
                  </a:lnTo>
                  <a:lnTo>
                    <a:pt x="670560" y="194564"/>
                  </a:lnTo>
                  <a:lnTo>
                    <a:pt x="670560" y="181864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897" y="2468117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307378" y="0"/>
                  </a:moveTo>
                  <a:lnTo>
                    <a:pt x="70573" y="0"/>
                  </a:lnTo>
                  <a:lnTo>
                    <a:pt x="43103" y="5550"/>
                  </a:lnTo>
                  <a:lnTo>
                    <a:pt x="20670" y="20685"/>
                  </a:lnTo>
                  <a:lnTo>
                    <a:pt x="5546" y="43130"/>
                  </a:lnTo>
                  <a:lnTo>
                    <a:pt x="0" y="70612"/>
                  </a:lnTo>
                  <a:lnTo>
                    <a:pt x="0" y="307340"/>
                  </a:lnTo>
                  <a:lnTo>
                    <a:pt x="5546" y="334821"/>
                  </a:lnTo>
                  <a:lnTo>
                    <a:pt x="20670" y="357266"/>
                  </a:lnTo>
                  <a:lnTo>
                    <a:pt x="43103" y="372401"/>
                  </a:lnTo>
                  <a:lnTo>
                    <a:pt x="70573" y="377952"/>
                  </a:lnTo>
                  <a:lnTo>
                    <a:pt x="307378" y="377952"/>
                  </a:lnTo>
                  <a:lnTo>
                    <a:pt x="334848" y="372401"/>
                  </a:lnTo>
                  <a:lnTo>
                    <a:pt x="357281" y="357266"/>
                  </a:lnTo>
                  <a:lnTo>
                    <a:pt x="372405" y="334821"/>
                  </a:lnTo>
                  <a:lnTo>
                    <a:pt x="377952" y="307340"/>
                  </a:lnTo>
                  <a:lnTo>
                    <a:pt x="377952" y="70612"/>
                  </a:lnTo>
                  <a:lnTo>
                    <a:pt x="372405" y="43130"/>
                  </a:lnTo>
                  <a:lnTo>
                    <a:pt x="357281" y="20685"/>
                  </a:lnTo>
                  <a:lnTo>
                    <a:pt x="334848" y="5550"/>
                  </a:lnTo>
                  <a:lnTo>
                    <a:pt x="307378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897" y="2468117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0" y="70612"/>
                  </a:moveTo>
                  <a:lnTo>
                    <a:pt x="5546" y="43130"/>
                  </a:lnTo>
                  <a:lnTo>
                    <a:pt x="20670" y="20685"/>
                  </a:lnTo>
                  <a:lnTo>
                    <a:pt x="43103" y="5550"/>
                  </a:lnTo>
                  <a:lnTo>
                    <a:pt x="70573" y="0"/>
                  </a:lnTo>
                  <a:lnTo>
                    <a:pt x="307378" y="0"/>
                  </a:lnTo>
                  <a:lnTo>
                    <a:pt x="334848" y="5550"/>
                  </a:lnTo>
                  <a:lnTo>
                    <a:pt x="357281" y="20685"/>
                  </a:lnTo>
                  <a:lnTo>
                    <a:pt x="372405" y="43130"/>
                  </a:lnTo>
                  <a:lnTo>
                    <a:pt x="377952" y="70612"/>
                  </a:lnTo>
                  <a:lnTo>
                    <a:pt x="377952" y="307340"/>
                  </a:lnTo>
                  <a:lnTo>
                    <a:pt x="372405" y="334821"/>
                  </a:lnTo>
                  <a:lnTo>
                    <a:pt x="357281" y="357266"/>
                  </a:lnTo>
                  <a:lnTo>
                    <a:pt x="334848" y="372401"/>
                  </a:lnTo>
                  <a:lnTo>
                    <a:pt x="307378" y="377952"/>
                  </a:lnTo>
                  <a:lnTo>
                    <a:pt x="70573" y="377952"/>
                  </a:lnTo>
                  <a:lnTo>
                    <a:pt x="43103" y="372401"/>
                  </a:lnTo>
                  <a:lnTo>
                    <a:pt x="20670" y="357266"/>
                  </a:lnTo>
                  <a:lnTo>
                    <a:pt x="5546" y="334821"/>
                  </a:lnTo>
                  <a:lnTo>
                    <a:pt x="0" y="307340"/>
                  </a:lnTo>
                  <a:lnTo>
                    <a:pt x="0" y="70612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6660" y="2416810"/>
            <a:ext cx="1574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3A3535"/>
                </a:solidFill>
                <a:latin typeface="Calibri"/>
                <a:cs typeface="Calibri"/>
              </a:rPr>
              <a:t>1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3770" y="2252787"/>
            <a:ext cx="6724650" cy="119824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Формирование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систем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соответствия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9400"/>
              </a:lnSpc>
              <a:spcBef>
                <a:spcPts val="750"/>
              </a:spcBef>
              <a:tabLst>
                <a:tab pos="1200785" algn="l"/>
                <a:tab pos="1525905" algn="l"/>
                <a:tab pos="2684145" algn="l"/>
                <a:tab pos="3498215" algn="l"/>
                <a:tab pos="4342765" algn="l"/>
                <a:tab pos="5681980" algn="l"/>
                <a:tab pos="6104255" algn="l"/>
              </a:tabLst>
            </a:pP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Разработка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внедрение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систем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оценки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соответствия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на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основе международных</a:t>
            </a:r>
            <a:r>
              <a:rPr sz="16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стандартов</a:t>
            </a:r>
            <a:r>
              <a:rPr sz="16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учетом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региональных</a:t>
            </a:r>
            <a:r>
              <a:rPr sz="16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особенностей</a:t>
            </a:r>
            <a:r>
              <a:rPr sz="16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СНГ.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4087" y="3800855"/>
            <a:ext cx="862965" cy="386080"/>
            <a:chOff x="704087" y="3800855"/>
            <a:chExt cx="862965" cy="386080"/>
          </a:xfrm>
        </p:grpSpPr>
        <p:sp>
          <p:nvSpPr>
            <p:cNvPr id="13" name="object 13"/>
            <p:cNvSpPr/>
            <p:nvPr/>
          </p:nvSpPr>
          <p:spPr>
            <a:xfrm>
              <a:off x="1062227" y="3982211"/>
              <a:ext cx="504825" cy="22860"/>
            </a:xfrm>
            <a:custGeom>
              <a:avLst/>
              <a:gdLst/>
              <a:ahLst/>
              <a:cxnLst/>
              <a:rect l="l" t="t" r="r" b="b"/>
              <a:pathLst>
                <a:path w="504825" h="22860">
                  <a:moveTo>
                    <a:pt x="499363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499363" y="22860"/>
                  </a:lnTo>
                  <a:lnTo>
                    <a:pt x="504444" y="17779"/>
                  </a:lnTo>
                  <a:lnTo>
                    <a:pt x="504444" y="5079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897" y="3804665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307378" y="0"/>
                  </a:moveTo>
                  <a:lnTo>
                    <a:pt x="70573" y="0"/>
                  </a:lnTo>
                  <a:lnTo>
                    <a:pt x="43103" y="5550"/>
                  </a:lnTo>
                  <a:lnTo>
                    <a:pt x="20670" y="20685"/>
                  </a:lnTo>
                  <a:lnTo>
                    <a:pt x="5546" y="43130"/>
                  </a:lnTo>
                  <a:lnTo>
                    <a:pt x="0" y="70612"/>
                  </a:lnTo>
                  <a:lnTo>
                    <a:pt x="0" y="307339"/>
                  </a:lnTo>
                  <a:lnTo>
                    <a:pt x="5546" y="334821"/>
                  </a:lnTo>
                  <a:lnTo>
                    <a:pt x="20670" y="357266"/>
                  </a:lnTo>
                  <a:lnTo>
                    <a:pt x="43103" y="372401"/>
                  </a:lnTo>
                  <a:lnTo>
                    <a:pt x="70573" y="377951"/>
                  </a:lnTo>
                  <a:lnTo>
                    <a:pt x="307378" y="377951"/>
                  </a:lnTo>
                  <a:lnTo>
                    <a:pt x="334848" y="372401"/>
                  </a:lnTo>
                  <a:lnTo>
                    <a:pt x="357281" y="357266"/>
                  </a:lnTo>
                  <a:lnTo>
                    <a:pt x="372405" y="334821"/>
                  </a:lnTo>
                  <a:lnTo>
                    <a:pt x="377952" y="307339"/>
                  </a:lnTo>
                  <a:lnTo>
                    <a:pt x="377952" y="70612"/>
                  </a:lnTo>
                  <a:lnTo>
                    <a:pt x="372405" y="43130"/>
                  </a:lnTo>
                  <a:lnTo>
                    <a:pt x="357281" y="20685"/>
                  </a:lnTo>
                  <a:lnTo>
                    <a:pt x="334848" y="5550"/>
                  </a:lnTo>
                  <a:lnTo>
                    <a:pt x="307378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7897" y="3804665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0" y="70612"/>
                  </a:moveTo>
                  <a:lnTo>
                    <a:pt x="5546" y="43130"/>
                  </a:lnTo>
                  <a:lnTo>
                    <a:pt x="20670" y="20685"/>
                  </a:lnTo>
                  <a:lnTo>
                    <a:pt x="43103" y="5550"/>
                  </a:lnTo>
                  <a:lnTo>
                    <a:pt x="70573" y="0"/>
                  </a:lnTo>
                  <a:lnTo>
                    <a:pt x="307378" y="0"/>
                  </a:lnTo>
                  <a:lnTo>
                    <a:pt x="334848" y="5550"/>
                  </a:lnTo>
                  <a:lnTo>
                    <a:pt x="357281" y="20685"/>
                  </a:lnTo>
                  <a:lnTo>
                    <a:pt x="372405" y="43130"/>
                  </a:lnTo>
                  <a:lnTo>
                    <a:pt x="377952" y="70612"/>
                  </a:lnTo>
                  <a:lnTo>
                    <a:pt x="377952" y="307339"/>
                  </a:lnTo>
                  <a:lnTo>
                    <a:pt x="372405" y="334821"/>
                  </a:lnTo>
                  <a:lnTo>
                    <a:pt x="357281" y="357266"/>
                  </a:lnTo>
                  <a:lnTo>
                    <a:pt x="334848" y="372401"/>
                  </a:lnTo>
                  <a:lnTo>
                    <a:pt x="307378" y="377951"/>
                  </a:lnTo>
                  <a:lnTo>
                    <a:pt x="70573" y="377951"/>
                  </a:lnTo>
                  <a:lnTo>
                    <a:pt x="43103" y="372401"/>
                  </a:lnTo>
                  <a:lnTo>
                    <a:pt x="20670" y="357266"/>
                  </a:lnTo>
                  <a:lnTo>
                    <a:pt x="5546" y="334821"/>
                  </a:lnTo>
                  <a:lnTo>
                    <a:pt x="0" y="307339"/>
                  </a:lnTo>
                  <a:lnTo>
                    <a:pt x="0" y="70612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6660" y="3754374"/>
            <a:ext cx="1574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3A3535"/>
                </a:solidFill>
                <a:latin typeface="Calibri"/>
                <a:cs typeface="Calibri"/>
              </a:rPr>
              <a:t>2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3770" y="3590224"/>
            <a:ext cx="6724650" cy="119824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Использование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существующих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систем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9400"/>
              </a:lnSpc>
              <a:spcBef>
                <a:spcPts val="750"/>
              </a:spcBef>
            </a:pP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Применение</a:t>
            </a:r>
            <a:r>
              <a:rPr sz="1600" spc="1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признанных</a:t>
            </a:r>
            <a:r>
              <a:rPr sz="1600" spc="1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международных</a:t>
            </a:r>
            <a:r>
              <a:rPr sz="1600" spc="1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систем</a:t>
            </a:r>
            <a:r>
              <a:rPr sz="1600" spc="1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оценки</a:t>
            </a:r>
            <a:r>
              <a:rPr sz="1600" spc="1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соответствия</a:t>
            </a:r>
            <a:r>
              <a:rPr sz="1600" spc="1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для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сокращения</a:t>
            </a:r>
            <a:r>
              <a:rPr sz="16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дублирования</a:t>
            </a:r>
            <a:r>
              <a:rPr sz="1600" spc="-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процедур</a:t>
            </a:r>
            <a:r>
              <a:rPr sz="16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6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снижения</a:t>
            </a:r>
            <a:r>
              <a:rPr sz="16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затрат</a:t>
            </a:r>
            <a:r>
              <a:rPr sz="16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участников</a:t>
            </a:r>
            <a:r>
              <a:rPr sz="16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рынка.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4087" y="5138928"/>
            <a:ext cx="862965" cy="384175"/>
            <a:chOff x="704087" y="5138928"/>
            <a:chExt cx="862965" cy="384175"/>
          </a:xfrm>
        </p:grpSpPr>
        <p:sp>
          <p:nvSpPr>
            <p:cNvPr id="19" name="object 19"/>
            <p:cNvSpPr/>
            <p:nvPr/>
          </p:nvSpPr>
          <p:spPr>
            <a:xfrm>
              <a:off x="1062227" y="5318760"/>
              <a:ext cx="504825" cy="22860"/>
            </a:xfrm>
            <a:custGeom>
              <a:avLst/>
              <a:gdLst/>
              <a:ahLst/>
              <a:cxnLst/>
              <a:rect l="l" t="t" r="r" b="b"/>
              <a:pathLst>
                <a:path w="504825" h="22860">
                  <a:moveTo>
                    <a:pt x="499363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499363" y="22859"/>
                  </a:lnTo>
                  <a:lnTo>
                    <a:pt x="504444" y="17779"/>
                  </a:lnTo>
                  <a:lnTo>
                    <a:pt x="504444" y="5079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7897" y="5142738"/>
              <a:ext cx="378460" cy="376555"/>
            </a:xfrm>
            <a:custGeom>
              <a:avLst/>
              <a:gdLst/>
              <a:ahLst/>
              <a:cxnLst/>
              <a:rect l="l" t="t" r="r" b="b"/>
              <a:pathLst>
                <a:path w="378459" h="376554">
                  <a:moveTo>
                    <a:pt x="307670" y="0"/>
                  </a:moveTo>
                  <a:lnTo>
                    <a:pt x="70281" y="0"/>
                  </a:lnTo>
                  <a:lnTo>
                    <a:pt x="42926" y="5526"/>
                  </a:lnTo>
                  <a:lnTo>
                    <a:pt x="20586" y="20589"/>
                  </a:lnTo>
                  <a:lnTo>
                    <a:pt x="5523" y="42916"/>
                  </a:lnTo>
                  <a:lnTo>
                    <a:pt x="0" y="70231"/>
                  </a:lnTo>
                  <a:lnTo>
                    <a:pt x="0" y="306197"/>
                  </a:lnTo>
                  <a:lnTo>
                    <a:pt x="5523" y="333511"/>
                  </a:lnTo>
                  <a:lnTo>
                    <a:pt x="20586" y="355838"/>
                  </a:lnTo>
                  <a:lnTo>
                    <a:pt x="42926" y="370901"/>
                  </a:lnTo>
                  <a:lnTo>
                    <a:pt x="70281" y="376428"/>
                  </a:lnTo>
                  <a:lnTo>
                    <a:pt x="307670" y="376428"/>
                  </a:lnTo>
                  <a:lnTo>
                    <a:pt x="335025" y="370901"/>
                  </a:lnTo>
                  <a:lnTo>
                    <a:pt x="357365" y="355838"/>
                  </a:lnTo>
                  <a:lnTo>
                    <a:pt x="372428" y="333511"/>
                  </a:lnTo>
                  <a:lnTo>
                    <a:pt x="377952" y="306197"/>
                  </a:lnTo>
                  <a:lnTo>
                    <a:pt x="377952" y="70231"/>
                  </a:lnTo>
                  <a:lnTo>
                    <a:pt x="372428" y="42916"/>
                  </a:lnTo>
                  <a:lnTo>
                    <a:pt x="357365" y="20589"/>
                  </a:lnTo>
                  <a:lnTo>
                    <a:pt x="335025" y="5526"/>
                  </a:lnTo>
                  <a:lnTo>
                    <a:pt x="307670" y="0"/>
                  </a:lnTo>
                  <a:close/>
                </a:path>
              </a:pathLst>
            </a:custGeom>
            <a:solidFill>
              <a:srgbClr val="D4D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7897" y="5142738"/>
              <a:ext cx="378460" cy="376555"/>
            </a:xfrm>
            <a:custGeom>
              <a:avLst/>
              <a:gdLst/>
              <a:ahLst/>
              <a:cxnLst/>
              <a:rect l="l" t="t" r="r" b="b"/>
              <a:pathLst>
                <a:path w="378459" h="376554">
                  <a:moveTo>
                    <a:pt x="0" y="70231"/>
                  </a:moveTo>
                  <a:lnTo>
                    <a:pt x="5523" y="42916"/>
                  </a:lnTo>
                  <a:lnTo>
                    <a:pt x="20586" y="20589"/>
                  </a:lnTo>
                  <a:lnTo>
                    <a:pt x="42926" y="5526"/>
                  </a:lnTo>
                  <a:lnTo>
                    <a:pt x="70281" y="0"/>
                  </a:lnTo>
                  <a:lnTo>
                    <a:pt x="307670" y="0"/>
                  </a:lnTo>
                  <a:lnTo>
                    <a:pt x="335025" y="5526"/>
                  </a:lnTo>
                  <a:lnTo>
                    <a:pt x="357365" y="20589"/>
                  </a:lnTo>
                  <a:lnTo>
                    <a:pt x="372428" y="42916"/>
                  </a:lnTo>
                  <a:lnTo>
                    <a:pt x="377952" y="70231"/>
                  </a:lnTo>
                  <a:lnTo>
                    <a:pt x="377952" y="306197"/>
                  </a:lnTo>
                  <a:lnTo>
                    <a:pt x="372428" y="333511"/>
                  </a:lnTo>
                  <a:lnTo>
                    <a:pt x="357365" y="355838"/>
                  </a:lnTo>
                  <a:lnTo>
                    <a:pt x="335025" y="370901"/>
                  </a:lnTo>
                  <a:lnTo>
                    <a:pt x="307670" y="376428"/>
                  </a:lnTo>
                  <a:lnTo>
                    <a:pt x="70281" y="376428"/>
                  </a:lnTo>
                  <a:lnTo>
                    <a:pt x="42926" y="370901"/>
                  </a:lnTo>
                  <a:lnTo>
                    <a:pt x="20586" y="355838"/>
                  </a:lnTo>
                  <a:lnTo>
                    <a:pt x="5523" y="333511"/>
                  </a:lnTo>
                  <a:lnTo>
                    <a:pt x="0" y="306197"/>
                  </a:lnTo>
                  <a:lnTo>
                    <a:pt x="0" y="70231"/>
                  </a:lnTo>
                  <a:close/>
                </a:path>
              </a:pathLst>
            </a:custGeom>
            <a:ln w="7620">
              <a:solidFill>
                <a:srgbClr val="BAC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6660" y="5091810"/>
            <a:ext cx="1574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3A3535"/>
                </a:solidFill>
                <a:latin typeface="Calibri"/>
                <a:cs typeface="Calibri"/>
              </a:rPr>
              <a:t>3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3770" y="5154295"/>
            <a:ext cx="486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международных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системах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3770" y="5566943"/>
            <a:ext cx="672465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400"/>
              </a:lnSpc>
              <a:spcBef>
                <a:spcPts val="100"/>
              </a:spcBef>
            </a:pP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Активное</a:t>
            </a:r>
            <a:r>
              <a:rPr sz="1600" spc="409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вовлечение</a:t>
            </a:r>
            <a:r>
              <a:rPr sz="1600" spc="40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национальных</a:t>
            </a:r>
            <a:r>
              <a:rPr sz="1600" spc="41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органов</a:t>
            </a:r>
            <a:r>
              <a:rPr sz="1600" spc="41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стран</a:t>
            </a:r>
            <a:r>
              <a:rPr sz="1600" spc="41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СНГ</a:t>
            </a:r>
            <a:r>
              <a:rPr sz="1600" spc="409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600" spc="41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работу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международных</a:t>
            </a:r>
            <a:r>
              <a:rPr sz="1600" spc="10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организаций</a:t>
            </a:r>
            <a:r>
              <a:rPr sz="1600" spc="10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по</a:t>
            </a:r>
            <a:r>
              <a:rPr sz="1600" spc="114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оценке</a:t>
            </a:r>
            <a:r>
              <a:rPr sz="1600" spc="11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соответствия</a:t>
            </a:r>
            <a:r>
              <a:rPr sz="1600" spc="11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3A3535"/>
                </a:solidFill>
                <a:latin typeface="Calibri"/>
                <a:cs typeface="Calibri"/>
              </a:rPr>
              <a:t>для</a:t>
            </a:r>
            <a:r>
              <a:rPr sz="1600" spc="114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обеспечения гармонизации</a:t>
            </a:r>
            <a:r>
              <a:rPr sz="1600" spc="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A3535"/>
                </a:solidFill>
                <a:latin typeface="Calibri"/>
                <a:cs typeface="Calibri"/>
              </a:rPr>
              <a:t>подходов.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4775" y="6853428"/>
            <a:ext cx="210312" cy="16764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072692" y="6892366"/>
            <a:ext cx="7374255" cy="5588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300" dirty="0">
                <a:latin typeface="Calibri"/>
                <a:cs typeface="Calibri"/>
              </a:rPr>
              <a:t>Для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регулирования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конкретной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сферы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необходимо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использовать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существующие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международные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или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dirty="0">
                <a:latin typeface="Calibri"/>
                <a:cs typeface="Calibri"/>
              </a:rPr>
              <a:t>региональные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системы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оценки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соответствия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вместо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создания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собственных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уникальных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требований.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823" y="28955"/>
            <a:ext cx="1450848" cy="484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3295" y="663321"/>
            <a:ext cx="7051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Практическое</a:t>
            </a:r>
            <a:r>
              <a:rPr sz="2800" spc="-120" dirty="0"/>
              <a:t> </a:t>
            </a:r>
            <a:r>
              <a:rPr sz="2800" spc="-10" dirty="0"/>
              <a:t>внедрение</a:t>
            </a:r>
            <a:r>
              <a:rPr sz="2800" spc="-114" dirty="0"/>
              <a:t> </a:t>
            </a:r>
            <a:r>
              <a:rPr sz="2800" dirty="0"/>
              <a:t>принципов</a:t>
            </a:r>
            <a:r>
              <a:rPr sz="2800" spc="-114" dirty="0"/>
              <a:t> </a:t>
            </a:r>
            <a:r>
              <a:rPr sz="2800" dirty="0"/>
              <a:t>ВТО</a:t>
            </a:r>
            <a:r>
              <a:rPr sz="2800" spc="-125" dirty="0"/>
              <a:t> </a:t>
            </a:r>
            <a:r>
              <a:rPr sz="2800" spc="-25" dirty="0"/>
              <a:t>ТБТ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6294120" y="1434083"/>
            <a:ext cx="300355" cy="5645150"/>
            <a:chOff x="6294120" y="1434083"/>
            <a:chExt cx="300355" cy="5645150"/>
          </a:xfrm>
        </p:grpSpPr>
        <p:sp>
          <p:nvSpPr>
            <p:cNvPr id="5" name="object 5"/>
            <p:cNvSpPr/>
            <p:nvPr/>
          </p:nvSpPr>
          <p:spPr>
            <a:xfrm>
              <a:off x="6344412" y="1434083"/>
              <a:ext cx="15240" cy="5645150"/>
            </a:xfrm>
            <a:custGeom>
              <a:avLst/>
              <a:gdLst/>
              <a:ahLst/>
              <a:cxnLst/>
              <a:rect l="l" t="t" r="r" b="b"/>
              <a:pathLst>
                <a:path w="15239" h="5645150">
                  <a:moveTo>
                    <a:pt x="11811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5641479"/>
                  </a:lnTo>
                  <a:lnTo>
                    <a:pt x="3428" y="5644896"/>
                  </a:lnTo>
                  <a:lnTo>
                    <a:pt x="11811" y="5644896"/>
                  </a:lnTo>
                  <a:lnTo>
                    <a:pt x="15239" y="5641479"/>
                  </a:lnTo>
                  <a:lnTo>
                    <a:pt x="15239" y="3429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9172" y="1575815"/>
              <a:ext cx="265430" cy="15240"/>
            </a:xfrm>
            <a:custGeom>
              <a:avLst/>
              <a:gdLst/>
              <a:ahLst/>
              <a:cxnLst/>
              <a:rect l="l" t="t" r="r" b="b"/>
              <a:pathLst>
                <a:path w="265429" h="15240">
                  <a:moveTo>
                    <a:pt x="261747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0"/>
                  </a:lnTo>
                  <a:lnTo>
                    <a:pt x="3428" y="15239"/>
                  </a:lnTo>
                  <a:lnTo>
                    <a:pt x="261747" y="15239"/>
                  </a:lnTo>
                  <a:lnTo>
                    <a:pt x="265175" y="11810"/>
                  </a:lnTo>
                  <a:lnTo>
                    <a:pt x="265175" y="3428"/>
                  </a:lnTo>
                  <a:lnTo>
                    <a:pt x="261747" y="0"/>
                  </a:lnTo>
                  <a:close/>
                </a:path>
              </a:pathLst>
            </a:custGeom>
            <a:solidFill>
              <a:srgbClr val="E4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0" y="1533143"/>
              <a:ext cx="99059" cy="990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29172" y="2609087"/>
              <a:ext cx="265430" cy="15240"/>
            </a:xfrm>
            <a:custGeom>
              <a:avLst/>
              <a:gdLst/>
              <a:ahLst/>
              <a:cxnLst/>
              <a:rect l="l" t="t" r="r" b="b"/>
              <a:pathLst>
                <a:path w="265429" h="15239">
                  <a:moveTo>
                    <a:pt x="261747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261747" y="15239"/>
                  </a:lnTo>
                  <a:lnTo>
                    <a:pt x="265175" y="11811"/>
                  </a:lnTo>
                  <a:lnTo>
                    <a:pt x="265175" y="3428"/>
                  </a:lnTo>
                  <a:lnTo>
                    <a:pt x="261747" y="0"/>
                  </a:lnTo>
                  <a:close/>
                </a:path>
              </a:pathLst>
            </a:custGeom>
            <a:solidFill>
              <a:srgbClr val="E4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0" y="2566416"/>
              <a:ext cx="99059" cy="99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29172" y="3854195"/>
              <a:ext cx="265430" cy="15240"/>
            </a:xfrm>
            <a:custGeom>
              <a:avLst/>
              <a:gdLst/>
              <a:ahLst/>
              <a:cxnLst/>
              <a:rect l="l" t="t" r="r" b="b"/>
              <a:pathLst>
                <a:path w="265429" h="15239">
                  <a:moveTo>
                    <a:pt x="261747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261747" y="15239"/>
                  </a:lnTo>
                  <a:lnTo>
                    <a:pt x="265175" y="11811"/>
                  </a:lnTo>
                  <a:lnTo>
                    <a:pt x="265175" y="3428"/>
                  </a:lnTo>
                  <a:lnTo>
                    <a:pt x="261747" y="0"/>
                  </a:lnTo>
                  <a:close/>
                </a:path>
              </a:pathLst>
            </a:custGeom>
            <a:solidFill>
              <a:srgbClr val="E4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0" y="3813048"/>
              <a:ext cx="99059" cy="990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9172" y="4888992"/>
              <a:ext cx="265430" cy="15240"/>
            </a:xfrm>
            <a:custGeom>
              <a:avLst/>
              <a:gdLst/>
              <a:ahLst/>
              <a:cxnLst/>
              <a:rect l="l" t="t" r="r" b="b"/>
              <a:pathLst>
                <a:path w="265429" h="15239">
                  <a:moveTo>
                    <a:pt x="261747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40"/>
                  </a:lnTo>
                  <a:lnTo>
                    <a:pt x="261747" y="15240"/>
                  </a:lnTo>
                  <a:lnTo>
                    <a:pt x="265175" y="11811"/>
                  </a:lnTo>
                  <a:lnTo>
                    <a:pt x="265175" y="3429"/>
                  </a:lnTo>
                  <a:lnTo>
                    <a:pt x="261747" y="0"/>
                  </a:lnTo>
                  <a:close/>
                </a:path>
              </a:pathLst>
            </a:custGeom>
            <a:solidFill>
              <a:srgbClr val="E4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0" y="4846319"/>
              <a:ext cx="99059" cy="990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0" y="5879592"/>
              <a:ext cx="99059" cy="990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29172" y="6452616"/>
              <a:ext cx="265430" cy="15240"/>
            </a:xfrm>
            <a:custGeom>
              <a:avLst/>
              <a:gdLst/>
              <a:ahLst/>
              <a:cxnLst/>
              <a:rect l="l" t="t" r="r" b="b"/>
              <a:pathLst>
                <a:path w="265429" h="15239">
                  <a:moveTo>
                    <a:pt x="261747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0"/>
                  </a:lnTo>
                  <a:lnTo>
                    <a:pt x="3428" y="15239"/>
                  </a:lnTo>
                  <a:lnTo>
                    <a:pt x="261747" y="15239"/>
                  </a:lnTo>
                  <a:lnTo>
                    <a:pt x="265175" y="11810"/>
                  </a:lnTo>
                  <a:lnTo>
                    <a:pt x="265175" y="3428"/>
                  </a:lnTo>
                  <a:lnTo>
                    <a:pt x="261747" y="0"/>
                  </a:lnTo>
                  <a:close/>
                </a:path>
              </a:pathLst>
            </a:custGeom>
            <a:solidFill>
              <a:srgbClr val="E4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0" y="6411468"/>
              <a:ext cx="99059" cy="9905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/>
              <a:t>Разграничение</a:t>
            </a:r>
            <a:r>
              <a:rPr spc="-55" dirty="0"/>
              <a:t> </a:t>
            </a:r>
            <a:r>
              <a:rPr dirty="0"/>
              <a:t>сфер</a:t>
            </a:r>
            <a:r>
              <a:rPr spc="-25" dirty="0"/>
              <a:t> </a:t>
            </a:r>
            <a:r>
              <a:rPr spc="-10" dirty="0"/>
              <a:t>регулирования</a:t>
            </a:r>
          </a:p>
          <a:p>
            <a:pPr marL="12700" marR="8255" algn="just">
              <a:lnSpc>
                <a:spcPct val="101400"/>
              </a:lnSpc>
              <a:spcBef>
                <a:spcPts val="520"/>
              </a:spcBef>
            </a:pP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Четкое</a:t>
            </a:r>
            <a:r>
              <a:rPr sz="1400" b="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разграничение сфер,</a:t>
            </a:r>
            <a:r>
              <a:rPr sz="1400" b="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подлежащих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 обязательному</a:t>
            </a:r>
            <a:r>
              <a:rPr sz="1400" b="0" spc="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регулированию</a:t>
            </a:r>
            <a:r>
              <a:rPr sz="1400" b="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b="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не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подлежащих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обязательному</a:t>
            </a:r>
            <a:r>
              <a:rPr sz="1400" b="0" spc="114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регулированию,</a:t>
            </a:r>
            <a:r>
              <a:rPr sz="1400" b="0" spc="12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</a:t>
            </a:r>
            <a:r>
              <a:rPr sz="1400" b="0" spc="12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установлением</a:t>
            </a:r>
            <a:r>
              <a:rPr sz="1400" b="0" spc="114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прав</a:t>
            </a:r>
            <a:r>
              <a:rPr sz="1400" b="0" spc="12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b="0" spc="12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ответственности</a:t>
            </a:r>
            <a:r>
              <a:rPr sz="1400" b="0" spc="11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участников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рыночных</a:t>
            </a:r>
            <a:r>
              <a:rPr sz="1400" b="0" spc="-7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отношений.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pc="-10" dirty="0"/>
              <a:t>Установление</a:t>
            </a:r>
            <a:r>
              <a:rPr spc="-65" dirty="0"/>
              <a:t> </a:t>
            </a:r>
            <a:r>
              <a:rPr dirty="0"/>
              <a:t>норм</a:t>
            </a:r>
            <a:r>
              <a:rPr spc="-60" dirty="0"/>
              <a:t> </a:t>
            </a:r>
            <a:r>
              <a:rPr spc="-10" dirty="0"/>
              <a:t>безопасности</a:t>
            </a:r>
          </a:p>
          <a:p>
            <a:pPr marL="12700" marR="7620" algn="just">
              <a:lnSpc>
                <a:spcPct val="101400"/>
              </a:lnSpc>
              <a:spcBef>
                <a:spcPts val="520"/>
              </a:spcBef>
            </a:pP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Установление</a:t>
            </a:r>
            <a:r>
              <a:rPr sz="1400" b="0" spc="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норм</a:t>
            </a:r>
            <a:r>
              <a:rPr sz="1400" b="0" spc="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безопасности</a:t>
            </a:r>
            <a:r>
              <a:rPr sz="1400" b="0" spc="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b="0" spc="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соответствии</a:t>
            </a:r>
            <a:r>
              <a:rPr sz="1400" b="0" spc="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</a:t>
            </a:r>
            <a:r>
              <a:rPr sz="1400" b="0" spc="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международными</a:t>
            </a:r>
            <a:r>
              <a:rPr sz="1400" b="0" spc="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стандартами,</a:t>
            </a:r>
            <a:r>
              <a:rPr sz="1400" b="0" spc="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исходя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из</a:t>
            </a:r>
            <a:r>
              <a:rPr sz="1400" b="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безопасности</a:t>
            </a:r>
            <a:r>
              <a:rPr sz="1400" b="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при</a:t>
            </a:r>
            <a:r>
              <a:rPr sz="1400" b="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применении</a:t>
            </a:r>
            <a:r>
              <a:rPr sz="1400" b="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по</a:t>
            </a:r>
            <a:r>
              <a:rPr sz="1400" b="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принципу</a:t>
            </a:r>
            <a:r>
              <a:rPr sz="1400" b="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/>
              <a:t>«functional</a:t>
            </a:r>
            <a:r>
              <a:rPr sz="1400" spc="-55" dirty="0"/>
              <a:t> </a:t>
            </a:r>
            <a:r>
              <a:rPr sz="1400" spc="-10" dirty="0"/>
              <a:t>safety»</a:t>
            </a:r>
            <a:r>
              <a:rPr sz="1400" spc="-55" dirty="0"/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b="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регулировании.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Совмещение</a:t>
            </a:r>
            <a:r>
              <a:rPr spc="-75" dirty="0"/>
              <a:t> </a:t>
            </a:r>
            <a:r>
              <a:rPr spc="-10" dirty="0"/>
              <a:t>методов</a:t>
            </a:r>
            <a:r>
              <a:rPr spc="-75" dirty="0"/>
              <a:t> </a:t>
            </a:r>
            <a:r>
              <a:rPr spc="-10" dirty="0"/>
              <a:t>контроля</a:t>
            </a:r>
          </a:p>
          <a:p>
            <a:pPr marL="12700" marR="5715" algn="just">
              <a:lnSpc>
                <a:spcPct val="101400"/>
              </a:lnSpc>
              <a:spcBef>
                <a:spcPts val="520"/>
              </a:spcBef>
            </a:pP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Совмещение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контроля</a:t>
            </a:r>
            <a:r>
              <a:rPr sz="1400" b="0" spc="7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разрезе</a:t>
            </a:r>
            <a:r>
              <a:rPr sz="1400" b="0" spc="7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отраслей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контролем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до</a:t>
            </a:r>
            <a:r>
              <a:rPr sz="1400" b="0" spc="8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выпуска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продукции</a:t>
            </a:r>
            <a:r>
              <a:rPr sz="1400" b="0" spc="8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b="0" spc="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оборот,</a:t>
            </a:r>
            <a:r>
              <a:rPr sz="1400" b="0" spc="7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50" dirty="0">
                <a:solidFill>
                  <a:srgbClr val="3A3535"/>
                </a:solidFill>
                <a:latin typeface="Calibri"/>
                <a:cs typeface="Calibri"/>
              </a:rPr>
              <a:t>с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учетом</a:t>
            </a:r>
            <a:r>
              <a:rPr sz="1400" b="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всего</a:t>
            </a:r>
            <a:r>
              <a:rPr sz="1400" b="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жизненного</a:t>
            </a:r>
            <a:r>
              <a:rPr sz="1400" b="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цикла</a:t>
            </a:r>
            <a:r>
              <a:rPr sz="1400" b="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(G/TBT/54,</a:t>
            </a:r>
            <a:r>
              <a:rPr sz="1400" b="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19</a:t>
            </a:r>
            <a:r>
              <a:rPr sz="1400" b="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марта</a:t>
            </a:r>
            <a:r>
              <a:rPr sz="1400" b="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2024).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/>
              <a:t>Внедрение</a:t>
            </a:r>
            <a:r>
              <a:rPr spc="-75" dirty="0"/>
              <a:t> </a:t>
            </a:r>
            <a:r>
              <a:rPr dirty="0"/>
              <a:t>пропорциональных</a:t>
            </a:r>
            <a:r>
              <a:rPr spc="-85" dirty="0"/>
              <a:t> </a:t>
            </a:r>
            <a:r>
              <a:rPr spc="-10" dirty="0"/>
              <a:t>процедур</a:t>
            </a:r>
          </a:p>
          <a:p>
            <a:pPr marL="12700" marR="5080" algn="just">
              <a:lnSpc>
                <a:spcPct val="101400"/>
              </a:lnSpc>
              <a:spcBef>
                <a:spcPts val="520"/>
              </a:spcBef>
            </a:pP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Внедрение</a:t>
            </a:r>
            <a:r>
              <a:rPr sz="1400" b="0" spc="265" dirty="0">
                <a:solidFill>
                  <a:srgbClr val="3A3535"/>
                </a:solidFill>
                <a:latin typeface="Cambria"/>
                <a:cs typeface="Cambria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процедуры</a:t>
            </a:r>
            <a:r>
              <a:rPr sz="1400" b="0" spc="270" dirty="0">
                <a:solidFill>
                  <a:srgbClr val="3A3535"/>
                </a:solidFill>
                <a:latin typeface="Cambria"/>
                <a:cs typeface="Cambria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оценки</a:t>
            </a:r>
            <a:r>
              <a:rPr sz="1400" b="0" spc="265" dirty="0">
                <a:solidFill>
                  <a:srgbClr val="3A3535"/>
                </a:solidFill>
                <a:latin typeface="Cambria"/>
                <a:cs typeface="Cambria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соответствия</a:t>
            </a:r>
            <a:r>
              <a:rPr sz="1400" b="0" dirty="0">
                <a:solidFill>
                  <a:srgbClr val="3A3535"/>
                </a:solidFill>
                <a:latin typeface="Times New Roman"/>
                <a:cs typeface="Times New Roman"/>
              </a:rPr>
              <a:t>,</a:t>
            </a:r>
            <a:r>
              <a:rPr sz="1400" b="0" spc="204" dirty="0">
                <a:solidFill>
                  <a:srgbClr val="3A3535"/>
                </a:solidFill>
                <a:latin typeface="Times New Roman"/>
                <a:cs typeface="Times New Roman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совместимой</a:t>
            </a:r>
            <a:r>
              <a:rPr sz="1400" b="0" spc="260" dirty="0">
                <a:solidFill>
                  <a:srgbClr val="3A3535"/>
                </a:solidFill>
                <a:latin typeface="Cambria"/>
                <a:cs typeface="Cambria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с</a:t>
            </a:r>
            <a:r>
              <a:rPr sz="1400" b="0" spc="275" dirty="0">
                <a:solidFill>
                  <a:srgbClr val="3A3535"/>
                </a:solidFill>
                <a:latin typeface="Cambria"/>
                <a:cs typeface="Cambria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mbria"/>
                <a:cs typeface="Cambria"/>
              </a:rPr>
              <a:t>целенаправленными</a:t>
            </a:r>
            <a:r>
              <a:rPr sz="1400" b="0" spc="275" dirty="0">
                <a:solidFill>
                  <a:srgbClr val="3A3535"/>
                </a:solidFill>
                <a:latin typeface="Cambria"/>
                <a:cs typeface="Cambria"/>
              </a:rPr>
              <a:t> </a:t>
            </a:r>
            <a:r>
              <a:rPr sz="1400" b="0" spc="-50" dirty="0">
                <a:solidFill>
                  <a:srgbClr val="3A3535"/>
                </a:solidFill>
                <a:latin typeface="Cambria"/>
                <a:cs typeface="Cambria"/>
              </a:rPr>
              <a:t>и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пропорциональными</a:t>
            </a:r>
            <a:r>
              <a:rPr sz="1400" b="0" spc="39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международным</a:t>
            </a:r>
            <a:r>
              <a:rPr sz="1400" b="0" spc="409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требованиям</a:t>
            </a:r>
            <a:r>
              <a:rPr sz="1400" b="0" spc="39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регулирования</a:t>
            </a:r>
            <a:r>
              <a:rPr sz="1400" b="0" spc="38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конкретной</a:t>
            </a:r>
            <a:r>
              <a:rPr sz="1400" b="0" spc="40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сферы (G/TBT/54,</a:t>
            </a:r>
            <a:r>
              <a:rPr sz="1400" b="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19</a:t>
            </a:r>
            <a:r>
              <a:rPr sz="1400" b="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марта</a:t>
            </a:r>
            <a:r>
              <a:rPr sz="1400" b="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2024).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4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dirty="0"/>
              <a:t>Внедрение</a:t>
            </a:r>
            <a:r>
              <a:rPr spc="-55" dirty="0"/>
              <a:t> </a:t>
            </a:r>
            <a:r>
              <a:rPr spc="-10" dirty="0"/>
              <a:t>добровольных</a:t>
            </a:r>
            <a:r>
              <a:rPr spc="-40" dirty="0"/>
              <a:t> </a:t>
            </a:r>
            <a:r>
              <a:rPr spc="-10" dirty="0"/>
              <a:t>систем</a:t>
            </a:r>
          </a:p>
          <a:p>
            <a:pPr marL="12700" marR="6350" algn="just">
              <a:lnSpc>
                <a:spcPct val="101499"/>
              </a:lnSpc>
              <a:spcBef>
                <a:spcPts val="290"/>
              </a:spcBef>
            </a:pP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Формирование,</a:t>
            </a:r>
            <a:r>
              <a:rPr sz="1400" b="0" spc="2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использование</a:t>
            </a:r>
            <a:r>
              <a:rPr sz="1400" b="0" spc="19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b="0" spc="20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внедрение</a:t>
            </a:r>
            <a:r>
              <a:rPr sz="1400" b="0" spc="2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добровольных</a:t>
            </a:r>
            <a:r>
              <a:rPr sz="1400" b="0" spc="204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систем</a:t>
            </a:r>
            <a:r>
              <a:rPr sz="1400" b="0" spc="2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оценки</a:t>
            </a:r>
            <a:r>
              <a:rPr sz="1400" b="0" spc="204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соответствия (международных,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региональных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b="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национальных)</a:t>
            </a:r>
            <a:r>
              <a:rPr sz="1400" b="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b="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сферах,</a:t>
            </a:r>
            <a:r>
              <a:rPr sz="1400" b="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не</a:t>
            </a:r>
            <a:r>
              <a:rPr sz="1400" b="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подлежащих обязательному регулированию</a:t>
            </a:r>
            <a:r>
              <a:rPr sz="1400" b="0" spc="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 инфраструктуре</a:t>
            </a:r>
            <a:r>
              <a:rPr sz="1400" b="0" spc="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3A3535"/>
                </a:solidFill>
                <a:latin typeface="Calibri"/>
                <a:cs typeface="Calibri"/>
              </a:rPr>
              <a:t>качества.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3609" y="7546340"/>
            <a:ext cx="82016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Внедрение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этих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принципов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способствует</a:t>
            </a:r>
            <a:r>
              <a:rPr sz="1400" spc="-6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снижению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технических</a:t>
            </a:r>
            <a:r>
              <a:rPr sz="14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барьеров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торговле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между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странами</a:t>
            </a:r>
            <a:r>
              <a:rPr sz="14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СНГ.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46023" y="120395"/>
            <a:ext cx="1450848" cy="486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650925"/>
            <a:ext cx="7166609" cy="88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8495" marR="5080" indent="-1916430">
              <a:lnSpc>
                <a:spcPct val="106900"/>
              </a:lnSpc>
              <a:spcBef>
                <a:spcPts val="95"/>
              </a:spcBef>
            </a:pPr>
            <a:r>
              <a:rPr sz="2650" dirty="0"/>
              <a:t>Пути</a:t>
            </a:r>
            <a:r>
              <a:rPr sz="2650" spc="-85" dirty="0"/>
              <a:t> </a:t>
            </a:r>
            <a:r>
              <a:rPr sz="2650" spc="-10" dirty="0"/>
              <a:t>достижения</a:t>
            </a:r>
            <a:r>
              <a:rPr sz="2650" spc="-85" dirty="0"/>
              <a:t> </a:t>
            </a:r>
            <a:r>
              <a:rPr sz="2650" dirty="0"/>
              <a:t>признания,</a:t>
            </a:r>
            <a:r>
              <a:rPr sz="2650" spc="-90" dirty="0"/>
              <a:t> </a:t>
            </a:r>
            <a:r>
              <a:rPr sz="2650" spc="-10" dirty="0"/>
              <a:t>рекомендованные </a:t>
            </a:r>
            <a:r>
              <a:rPr sz="2650" dirty="0"/>
              <a:t>Комитетом</a:t>
            </a:r>
            <a:r>
              <a:rPr sz="2650" spc="-95" dirty="0"/>
              <a:t> </a:t>
            </a:r>
            <a:r>
              <a:rPr sz="2650" dirty="0"/>
              <a:t>ВТО</a:t>
            </a:r>
            <a:r>
              <a:rPr sz="2650" spc="-90" dirty="0"/>
              <a:t> </a:t>
            </a:r>
            <a:r>
              <a:rPr sz="2650" dirty="0"/>
              <a:t>по</a:t>
            </a:r>
            <a:r>
              <a:rPr sz="2650" spc="-85" dirty="0"/>
              <a:t> </a:t>
            </a:r>
            <a:r>
              <a:rPr sz="2650" spc="-25" dirty="0"/>
              <a:t>ТБТ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3370579" y="1604010"/>
            <a:ext cx="26968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solidFill>
                  <a:srgbClr val="1F1E1E"/>
                </a:solidFill>
                <a:latin typeface="Calibri"/>
                <a:cs typeface="Calibri"/>
              </a:rPr>
              <a:t>(G/TBT/1/Rev.15,</a:t>
            </a:r>
            <a:r>
              <a:rPr sz="1300" spc="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E1E"/>
                </a:solidFill>
                <a:latin typeface="Calibri"/>
                <a:cs typeface="Calibri"/>
              </a:rPr>
              <a:t>15</a:t>
            </a:r>
            <a:r>
              <a:rPr sz="1300" spc="-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E1E"/>
                </a:solidFill>
                <a:latin typeface="Calibri"/>
                <a:cs typeface="Calibri"/>
              </a:rPr>
              <a:t>ноября</a:t>
            </a:r>
            <a:r>
              <a:rPr sz="1300" spc="-20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E1E"/>
                </a:solidFill>
                <a:latin typeface="Calibri"/>
                <a:cs typeface="Calibri"/>
              </a:rPr>
              <a:t>2022 </a:t>
            </a:r>
            <a:r>
              <a:rPr sz="1300" spc="-10" dirty="0">
                <a:solidFill>
                  <a:srgbClr val="1F1E1E"/>
                </a:solidFill>
                <a:latin typeface="Calibri"/>
                <a:cs typeface="Calibri"/>
              </a:rPr>
              <a:t>года)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50791" y="2369820"/>
            <a:ext cx="672465" cy="4945380"/>
            <a:chOff x="4050791" y="2369820"/>
            <a:chExt cx="672465" cy="4945380"/>
          </a:xfrm>
        </p:grpSpPr>
        <p:sp>
          <p:nvSpPr>
            <p:cNvPr id="5" name="object 5"/>
            <p:cNvSpPr/>
            <p:nvPr/>
          </p:nvSpPr>
          <p:spPr>
            <a:xfrm>
              <a:off x="4050792" y="2372867"/>
              <a:ext cx="528955" cy="4942840"/>
            </a:xfrm>
            <a:custGeom>
              <a:avLst/>
              <a:gdLst/>
              <a:ahLst/>
              <a:cxnLst/>
              <a:rect l="l" t="t" r="r" b="b"/>
              <a:pathLst>
                <a:path w="528954" h="4942840">
                  <a:moveTo>
                    <a:pt x="390144" y="142113"/>
                  </a:moveTo>
                  <a:lnTo>
                    <a:pt x="386715" y="138684"/>
                  </a:lnTo>
                  <a:lnTo>
                    <a:pt x="3429" y="138684"/>
                  </a:lnTo>
                  <a:lnTo>
                    <a:pt x="0" y="142113"/>
                  </a:lnTo>
                  <a:lnTo>
                    <a:pt x="0" y="146304"/>
                  </a:lnTo>
                  <a:lnTo>
                    <a:pt x="0" y="150495"/>
                  </a:lnTo>
                  <a:lnTo>
                    <a:pt x="3429" y="153924"/>
                  </a:lnTo>
                  <a:lnTo>
                    <a:pt x="386715" y="153924"/>
                  </a:lnTo>
                  <a:lnTo>
                    <a:pt x="390144" y="150495"/>
                  </a:lnTo>
                  <a:lnTo>
                    <a:pt x="390144" y="142113"/>
                  </a:lnTo>
                  <a:close/>
                </a:path>
                <a:path w="528954" h="4942840">
                  <a:moveTo>
                    <a:pt x="528828" y="3429"/>
                  </a:moveTo>
                  <a:lnTo>
                    <a:pt x="525399" y="0"/>
                  </a:lnTo>
                  <a:lnTo>
                    <a:pt x="517017" y="0"/>
                  </a:lnTo>
                  <a:lnTo>
                    <a:pt x="513588" y="3429"/>
                  </a:lnTo>
                  <a:lnTo>
                    <a:pt x="513588" y="7620"/>
                  </a:lnTo>
                  <a:lnTo>
                    <a:pt x="513588" y="4938915"/>
                  </a:lnTo>
                  <a:lnTo>
                    <a:pt x="517017" y="4942332"/>
                  </a:lnTo>
                  <a:lnTo>
                    <a:pt x="525399" y="4942332"/>
                  </a:lnTo>
                  <a:lnTo>
                    <a:pt x="528828" y="4938915"/>
                  </a:lnTo>
                  <a:lnTo>
                    <a:pt x="528828" y="3429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2647" y="2369820"/>
              <a:ext cx="300227" cy="3002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2729" y="2079117"/>
            <a:ext cx="3563620" cy="11518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38150" marR="5080" indent="-283845">
              <a:lnSpc>
                <a:spcPts val="1700"/>
              </a:lnSpc>
              <a:spcBef>
                <a:spcPts val="440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Соглашения</a:t>
            </a: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7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взаимном</a:t>
            </a:r>
            <a:r>
              <a:rPr sz="17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признании </a:t>
            </a: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17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соответствия</a:t>
            </a:r>
            <a:endParaRPr sz="1700">
              <a:latin typeface="Calibri"/>
              <a:cs typeface="Calibri"/>
            </a:endParaRPr>
          </a:p>
          <a:p>
            <a:pPr marL="12700" marR="5080" indent="89535" algn="r">
              <a:lnSpc>
                <a:spcPts val="1600"/>
              </a:lnSpc>
              <a:spcBef>
                <a:spcPts val="370"/>
              </a:spcBef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Заключение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двусторонних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 многосторонних соглашений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между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странами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СНГ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</a:t>
            </a:r>
            <a:r>
              <a:rPr sz="14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признании 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результатов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 испытаний</a:t>
            </a:r>
            <a:r>
              <a:rPr sz="140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сертификации.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50791" y="3150107"/>
            <a:ext cx="1042669" cy="1122045"/>
            <a:chOff x="4050791" y="3150107"/>
            <a:chExt cx="1042669" cy="1122045"/>
          </a:xfrm>
        </p:grpSpPr>
        <p:sp>
          <p:nvSpPr>
            <p:cNvPr id="9" name="object 9"/>
            <p:cNvSpPr/>
            <p:nvPr/>
          </p:nvSpPr>
          <p:spPr>
            <a:xfrm>
              <a:off x="4703063" y="3291839"/>
              <a:ext cx="390525" cy="15240"/>
            </a:xfrm>
            <a:custGeom>
              <a:avLst/>
              <a:gdLst/>
              <a:ahLst/>
              <a:cxnLst/>
              <a:rect l="l" t="t" r="r" b="b"/>
              <a:pathLst>
                <a:path w="390525" h="15239">
                  <a:moveTo>
                    <a:pt x="386714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386714" y="15239"/>
                  </a:lnTo>
                  <a:lnTo>
                    <a:pt x="390144" y="11811"/>
                  </a:lnTo>
                  <a:lnTo>
                    <a:pt x="390144" y="3429"/>
                  </a:lnTo>
                  <a:lnTo>
                    <a:pt x="386714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7" y="3150107"/>
              <a:ext cx="300227" cy="3002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50791" y="4113275"/>
              <a:ext cx="390525" cy="15240"/>
            </a:xfrm>
            <a:custGeom>
              <a:avLst/>
              <a:gdLst/>
              <a:ahLst/>
              <a:cxnLst/>
              <a:rect l="l" t="t" r="r" b="b"/>
              <a:pathLst>
                <a:path w="390525" h="15239">
                  <a:moveTo>
                    <a:pt x="386715" y="0"/>
                  </a:moveTo>
                  <a:lnTo>
                    <a:pt x="3429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9" y="15239"/>
                  </a:lnTo>
                  <a:lnTo>
                    <a:pt x="386715" y="15239"/>
                  </a:lnTo>
                  <a:lnTo>
                    <a:pt x="390144" y="11811"/>
                  </a:lnTo>
                  <a:lnTo>
                    <a:pt x="390144" y="3428"/>
                  </a:lnTo>
                  <a:lnTo>
                    <a:pt x="386715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2647" y="3971543"/>
              <a:ext cx="300227" cy="3002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172583" y="2843022"/>
            <a:ext cx="3617595" cy="13620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078865">
              <a:lnSpc>
                <a:spcPts val="1700"/>
              </a:lnSpc>
              <a:spcBef>
                <a:spcPts val="440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Гармонизация</a:t>
            </a:r>
            <a:r>
              <a:rPr sz="17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требований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17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соответствия</a:t>
            </a:r>
            <a:endParaRPr sz="1700">
              <a:latin typeface="Calibri"/>
              <a:cs typeface="Calibri"/>
            </a:endParaRPr>
          </a:p>
          <a:p>
            <a:pPr marL="33020" marR="136525">
              <a:lnSpc>
                <a:spcPts val="1600"/>
              </a:lnSpc>
              <a:spcBef>
                <a:spcPts val="420"/>
              </a:spcBef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Приведение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национальных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требований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процедур</a:t>
            </a:r>
            <a:r>
              <a:rPr sz="1400" spc="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соответствие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 международными</a:t>
            </a:r>
            <a:endParaRPr sz="1400">
              <a:latin typeface="Calibri"/>
              <a:cs typeface="Calibri"/>
            </a:endParaRPr>
          </a:p>
          <a:p>
            <a:pPr marL="33020">
              <a:lnSpc>
                <a:spcPts val="1515"/>
              </a:lnSpc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стандартами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для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обеспечения</a:t>
            </a:r>
            <a:r>
              <a:rPr sz="14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сопоставимости</a:t>
            </a:r>
            <a:endParaRPr sz="1400">
              <a:latin typeface="Calibri"/>
              <a:cs typeface="Calibri"/>
            </a:endParaRPr>
          </a:p>
          <a:p>
            <a:pPr marL="33020">
              <a:lnSpc>
                <a:spcPts val="1645"/>
              </a:lnSpc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результатов.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0" y="-1"/>
            <a:ext cx="5486400" cy="82295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96595" y="3749801"/>
            <a:ext cx="3419475" cy="11842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493520" marR="5080" indent="-611505">
              <a:lnSpc>
                <a:spcPts val="1700"/>
              </a:lnSpc>
              <a:spcBef>
                <a:spcPts val="440"/>
              </a:spcBef>
            </a:pP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17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международных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системах</a:t>
            </a:r>
            <a:r>
              <a:rPr sz="17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признания</a:t>
            </a:r>
            <a:endParaRPr sz="1700">
              <a:latin typeface="Calibri"/>
              <a:cs typeface="Calibri"/>
            </a:endParaRPr>
          </a:p>
          <a:p>
            <a:pPr marL="12700" marR="6350" indent="705485" algn="just">
              <a:lnSpc>
                <a:spcPct val="95100"/>
              </a:lnSpc>
              <a:spcBef>
                <a:spcPts val="590"/>
              </a:spcBef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Присоединение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к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международным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организациям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по</a:t>
            </a:r>
            <a:r>
              <a:rPr sz="1400" spc="-6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аккредитации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(ILAC,</a:t>
            </a:r>
            <a:r>
              <a:rPr sz="1400" spc="-6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IAF)</a:t>
            </a:r>
            <a:r>
              <a:rPr sz="1400" spc="-6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многосторонним</a:t>
            </a:r>
            <a:r>
              <a:rPr sz="14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соглашениям</a:t>
            </a:r>
            <a:r>
              <a:rPr sz="1400" spc="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признании.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50791" y="4792979"/>
            <a:ext cx="1042669" cy="1018540"/>
            <a:chOff x="4050791" y="4792979"/>
            <a:chExt cx="1042669" cy="1018540"/>
          </a:xfrm>
        </p:grpSpPr>
        <p:sp>
          <p:nvSpPr>
            <p:cNvPr id="17" name="object 17"/>
            <p:cNvSpPr/>
            <p:nvPr/>
          </p:nvSpPr>
          <p:spPr>
            <a:xfrm>
              <a:off x="4703063" y="4934711"/>
              <a:ext cx="390525" cy="15240"/>
            </a:xfrm>
            <a:custGeom>
              <a:avLst/>
              <a:gdLst/>
              <a:ahLst/>
              <a:cxnLst/>
              <a:rect l="l" t="t" r="r" b="b"/>
              <a:pathLst>
                <a:path w="390525" h="15239">
                  <a:moveTo>
                    <a:pt x="386714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386714" y="15239"/>
                  </a:lnTo>
                  <a:lnTo>
                    <a:pt x="390144" y="11811"/>
                  </a:lnTo>
                  <a:lnTo>
                    <a:pt x="390144" y="3428"/>
                  </a:lnTo>
                  <a:lnTo>
                    <a:pt x="386714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647" y="4792979"/>
              <a:ext cx="300227" cy="3002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50791" y="5652515"/>
              <a:ext cx="390525" cy="15240"/>
            </a:xfrm>
            <a:custGeom>
              <a:avLst/>
              <a:gdLst/>
              <a:ahLst/>
              <a:cxnLst/>
              <a:rect l="l" t="t" r="r" b="b"/>
              <a:pathLst>
                <a:path w="390525" h="15239">
                  <a:moveTo>
                    <a:pt x="386715" y="0"/>
                  </a:moveTo>
                  <a:lnTo>
                    <a:pt x="3429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0"/>
                  </a:lnTo>
                  <a:lnTo>
                    <a:pt x="3429" y="15239"/>
                  </a:lnTo>
                  <a:lnTo>
                    <a:pt x="386715" y="15239"/>
                  </a:lnTo>
                  <a:lnTo>
                    <a:pt x="390144" y="11810"/>
                  </a:lnTo>
                  <a:lnTo>
                    <a:pt x="390144" y="3428"/>
                  </a:lnTo>
                  <a:lnTo>
                    <a:pt x="386715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2647" y="5510783"/>
              <a:ext cx="300227" cy="30022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70170" y="4593793"/>
            <a:ext cx="3506470" cy="1174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105"/>
              </a:spcBef>
            </a:pP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Внедрение</a:t>
            </a:r>
            <a:r>
              <a:rPr sz="17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риск-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75"/>
              </a:lnSpc>
            </a:pP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ориентированного</a:t>
            </a:r>
            <a:r>
              <a:rPr sz="17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подхода</a:t>
            </a:r>
            <a:endParaRPr sz="1700">
              <a:latin typeface="Calibri"/>
              <a:cs typeface="Calibri"/>
            </a:endParaRPr>
          </a:p>
          <a:p>
            <a:pPr marL="17780" marR="5080">
              <a:lnSpc>
                <a:spcPts val="1600"/>
              </a:lnSpc>
              <a:spcBef>
                <a:spcPts val="535"/>
              </a:spcBef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Применение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процедур</a:t>
            </a:r>
            <a:r>
              <a:rPr sz="14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оценки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соответствия</a:t>
            </a:r>
            <a:r>
              <a:rPr sz="14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с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учетом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уровня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риска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 продукции</a:t>
            </a:r>
            <a:r>
              <a:rPr sz="14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доверия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к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производителю/поставщику.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6516" y="5388355"/>
            <a:ext cx="3596004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70"/>
              </a:lnSpc>
              <a:spcBef>
                <a:spcPts val="100"/>
              </a:spcBef>
            </a:pP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Обеспечение</a:t>
            </a:r>
            <a:r>
              <a:rPr sz="17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прозрачности</a:t>
            </a:r>
            <a:endParaRPr sz="1700">
              <a:latin typeface="Calibri"/>
              <a:cs typeface="Calibri"/>
            </a:endParaRPr>
          </a:p>
          <a:p>
            <a:pPr marR="5080" algn="r">
              <a:lnSpc>
                <a:spcPts val="1870"/>
              </a:lnSpc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процедур</a:t>
            </a:r>
            <a:endParaRPr sz="1700">
              <a:latin typeface="Calibri"/>
              <a:cs typeface="Calibri"/>
            </a:endParaRPr>
          </a:p>
          <a:p>
            <a:pPr marR="10795" algn="r">
              <a:lnSpc>
                <a:spcPts val="1639"/>
              </a:lnSpc>
              <a:spcBef>
                <a:spcPts val="240"/>
              </a:spcBef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Публикация</a:t>
            </a:r>
            <a:r>
              <a:rPr sz="1400" spc="-5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требований,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результатов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оценки</a:t>
            </a:r>
            <a:r>
              <a:rPr sz="1400" spc="-6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R="9525" algn="r">
              <a:lnSpc>
                <a:spcPts val="1595"/>
              </a:lnSpc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сведений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об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аккредитованных</a:t>
            </a:r>
            <a:r>
              <a:rPr sz="1400" spc="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органах</a:t>
            </a:r>
            <a:r>
              <a:rPr sz="14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  <a:p>
            <a:pPr marR="11430" algn="r">
              <a:lnSpc>
                <a:spcPts val="1639"/>
              </a:lnSpc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открытом</a:t>
            </a:r>
            <a:r>
              <a:rPr sz="1400" spc="-7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доступе.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22647" y="6227064"/>
            <a:ext cx="670560" cy="300355"/>
            <a:chOff x="4422647" y="6227064"/>
            <a:chExt cx="670560" cy="300355"/>
          </a:xfrm>
        </p:grpSpPr>
        <p:sp>
          <p:nvSpPr>
            <p:cNvPr id="24" name="object 24"/>
            <p:cNvSpPr/>
            <p:nvPr/>
          </p:nvSpPr>
          <p:spPr>
            <a:xfrm>
              <a:off x="4703063" y="6368796"/>
              <a:ext cx="390525" cy="15240"/>
            </a:xfrm>
            <a:custGeom>
              <a:avLst/>
              <a:gdLst/>
              <a:ahLst/>
              <a:cxnLst/>
              <a:rect l="l" t="t" r="r" b="b"/>
              <a:pathLst>
                <a:path w="390525" h="15239">
                  <a:moveTo>
                    <a:pt x="386714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0"/>
                  </a:lnTo>
                  <a:lnTo>
                    <a:pt x="3428" y="15239"/>
                  </a:lnTo>
                  <a:lnTo>
                    <a:pt x="386714" y="15239"/>
                  </a:lnTo>
                  <a:lnTo>
                    <a:pt x="390144" y="11810"/>
                  </a:lnTo>
                  <a:lnTo>
                    <a:pt x="390144" y="3428"/>
                  </a:lnTo>
                  <a:lnTo>
                    <a:pt x="386714" y="0"/>
                  </a:lnTo>
                  <a:close/>
                </a:path>
              </a:pathLst>
            </a:custGeom>
            <a:solidFill>
              <a:srgbClr val="BAC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2647" y="6227064"/>
              <a:ext cx="300227" cy="30022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210047" y="6129337"/>
            <a:ext cx="3293745" cy="10496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17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компетенций</a:t>
            </a:r>
            <a:r>
              <a:rPr sz="17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персонала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1600"/>
              </a:lnSpc>
              <a:spcBef>
                <a:spcPts val="640"/>
              </a:spcBef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Обучение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spc="-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подтверждение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квалификации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специалистов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органов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по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оценке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50"/>
              </a:lnSpc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соответствия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spc="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аккредитации.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04" y="140207"/>
            <a:ext cx="1450848" cy="484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4060" y="399786"/>
            <a:ext cx="6964680" cy="126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marR="5080" indent="-723900">
              <a:lnSpc>
                <a:spcPct val="105400"/>
              </a:lnSpc>
              <a:spcBef>
                <a:spcPts val="100"/>
              </a:spcBef>
            </a:pPr>
            <a:r>
              <a:rPr sz="3000" dirty="0"/>
              <a:t>Факторы,</a:t>
            </a:r>
            <a:r>
              <a:rPr sz="3000" spc="-150" dirty="0"/>
              <a:t> </a:t>
            </a:r>
            <a:r>
              <a:rPr sz="3000" dirty="0"/>
              <a:t>которые</a:t>
            </a:r>
            <a:r>
              <a:rPr sz="3000" spc="-155" dirty="0"/>
              <a:t> </a:t>
            </a:r>
            <a:r>
              <a:rPr sz="3000" spc="-10" dirty="0"/>
              <a:t>следует</a:t>
            </a:r>
            <a:r>
              <a:rPr sz="3000" spc="-155" dirty="0"/>
              <a:t> </a:t>
            </a:r>
            <a:r>
              <a:rPr sz="3000" dirty="0"/>
              <a:t>учитывать</a:t>
            </a:r>
            <a:r>
              <a:rPr sz="3000" spc="-135" dirty="0"/>
              <a:t> </a:t>
            </a:r>
            <a:r>
              <a:rPr sz="3000" spc="-25" dirty="0"/>
              <a:t>при </a:t>
            </a:r>
            <a:r>
              <a:rPr sz="3000" dirty="0"/>
              <a:t>применении</a:t>
            </a:r>
            <a:r>
              <a:rPr sz="3000" spc="-145" dirty="0"/>
              <a:t> </a:t>
            </a:r>
            <a:r>
              <a:rPr sz="3000" spc="-10" dirty="0"/>
              <a:t>методов</a:t>
            </a:r>
            <a:r>
              <a:rPr sz="3000" spc="-150" dirty="0"/>
              <a:t> </a:t>
            </a:r>
            <a:r>
              <a:rPr sz="3000" spc="-10" dirty="0"/>
              <a:t>признания</a:t>
            </a:r>
            <a:endParaRPr sz="3000"/>
          </a:p>
          <a:p>
            <a:pPr marR="187960" algn="ctr">
              <a:lnSpc>
                <a:spcPct val="100000"/>
              </a:lnSpc>
              <a:spcBef>
                <a:spcPts val="395"/>
              </a:spcBef>
            </a:pPr>
            <a:r>
              <a:rPr sz="1500" b="0" spc="-10" dirty="0">
                <a:solidFill>
                  <a:srgbClr val="1F1E1E"/>
                </a:solidFill>
                <a:latin typeface="Calibri"/>
                <a:cs typeface="Calibri"/>
              </a:rPr>
              <a:t>(G/TBT/54,</a:t>
            </a:r>
            <a:r>
              <a:rPr sz="1500" b="0" spc="-4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500" b="0" dirty="0">
                <a:solidFill>
                  <a:srgbClr val="1F1E1E"/>
                </a:solidFill>
                <a:latin typeface="Calibri"/>
                <a:cs typeface="Calibri"/>
              </a:rPr>
              <a:t>19</a:t>
            </a:r>
            <a:r>
              <a:rPr sz="1500" b="0" spc="-30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500" b="0" dirty="0">
                <a:solidFill>
                  <a:srgbClr val="1F1E1E"/>
                </a:solidFill>
                <a:latin typeface="Calibri"/>
                <a:cs typeface="Calibri"/>
              </a:rPr>
              <a:t>марта</a:t>
            </a:r>
            <a:r>
              <a:rPr sz="1500" b="0" spc="-5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500" b="0" dirty="0">
                <a:solidFill>
                  <a:srgbClr val="1F1E1E"/>
                </a:solidFill>
                <a:latin typeface="Calibri"/>
                <a:cs typeface="Calibri"/>
              </a:rPr>
              <a:t>2024</a:t>
            </a:r>
            <a:r>
              <a:rPr sz="1500" b="0" spc="-15" dirty="0">
                <a:solidFill>
                  <a:srgbClr val="1F1E1E"/>
                </a:solidFill>
                <a:latin typeface="Calibri"/>
                <a:cs typeface="Calibri"/>
              </a:rPr>
              <a:t> </a:t>
            </a:r>
            <a:r>
              <a:rPr sz="1500" b="0" spc="-20" dirty="0">
                <a:solidFill>
                  <a:srgbClr val="1F1E1E"/>
                </a:solidFill>
                <a:latin typeface="Calibri"/>
                <a:cs typeface="Calibri"/>
              </a:rPr>
              <a:t>года)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9152" y="1760220"/>
            <a:ext cx="3718560" cy="4800600"/>
            <a:chOff x="6169152" y="1760220"/>
            <a:chExt cx="3718560" cy="4800600"/>
          </a:xfrm>
        </p:grpSpPr>
        <p:sp>
          <p:nvSpPr>
            <p:cNvPr id="4" name="object 4"/>
            <p:cNvSpPr/>
            <p:nvPr/>
          </p:nvSpPr>
          <p:spPr>
            <a:xfrm>
              <a:off x="6176772" y="1767840"/>
              <a:ext cx="3703320" cy="4785360"/>
            </a:xfrm>
            <a:custGeom>
              <a:avLst/>
              <a:gdLst/>
              <a:ahLst/>
              <a:cxnLst/>
              <a:rect l="l" t="t" r="r" b="b"/>
              <a:pathLst>
                <a:path w="3703320" h="4785359">
                  <a:moveTo>
                    <a:pt x="3633597" y="0"/>
                  </a:moveTo>
                  <a:lnTo>
                    <a:pt x="69723" y="0"/>
                  </a:lnTo>
                  <a:lnTo>
                    <a:pt x="42594" y="5482"/>
                  </a:lnTo>
                  <a:lnTo>
                    <a:pt x="20431" y="20431"/>
                  </a:lnTo>
                  <a:lnTo>
                    <a:pt x="5482" y="42594"/>
                  </a:lnTo>
                  <a:lnTo>
                    <a:pt x="0" y="69723"/>
                  </a:lnTo>
                  <a:lnTo>
                    <a:pt x="0" y="4715637"/>
                  </a:lnTo>
                  <a:lnTo>
                    <a:pt x="5482" y="4742765"/>
                  </a:lnTo>
                  <a:lnTo>
                    <a:pt x="20431" y="4764928"/>
                  </a:lnTo>
                  <a:lnTo>
                    <a:pt x="42594" y="4779877"/>
                  </a:lnTo>
                  <a:lnTo>
                    <a:pt x="69723" y="4785360"/>
                  </a:lnTo>
                  <a:lnTo>
                    <a:pt x="3633597" y="4785360"/>
                  </a:lnTo>
                  <a:lnTo>
                    <a:pt x="3660725" y="4779877"/>
                  </a:lnTo>
                  <a:lnTo>
                    <a:pt x="3682888" y="4764928"/>
                  </a:lnTo>
                  <a:lnTo>
                    <a:pt x="3697837" y="4742765"/>
                  </a:lnTo>
                  <a:lnTo>
                    <a:pt x="3703320" y="4715637"/>
                  </a:lnTo>
                  <a:lnTo>
                    <a:pt x="3703320" y="69723"/>
                  </a:lnTo>
                  <a:lnTo>
                    <a:pt x="3697837" y="42594"/>
                  </a:lnTo>
                  <a:lnTo>
                    <a:pt x="3682888" y="20431"/>
                  </a:lnTo>
                  <a:lnTo>
                    <a:pt x="3660725" y="5482"/>
                  </a:lnTo>
                  <a:lnTo>
                    <a:pt x="3633597" y="0"/>
                  </a:lnTo>
                  <a:close/>
                </a:path>
              </a:pathLst>
            </a:custGeom>
            <a:solidFill>
              <a:srgbClr val="FF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76772" y="1767840"/>
              <a:ext cx="3703320" cy="4785360"/>
            </a:xfrm>
            <a:custGeom>
              <a:avLst/>
              <a:gdLst/>
              <a:ahLst/>
              <a:cxnLst/>
              <a:rect l="l" t="t" r="r" b="b"/>
              <a:pathLst>
                <a:path w="3703320" h="4785359">
                  <a:moveTo>
                    <a:pt x="0" y="69723"/>
                  </a:moveTo>
                  <a:lnTo>
                    <a:pt x="5482" y="42594"/>
                  </a:lnTo>
                  <a:lnTo>
                    <a:pt x="20431" y="20431"/>
                  </a:lnTo>
                  <a:lnTo>
                    <a:pt x="42594" y="5482"/>
                  </a:lnTo>
                  <a:lnTo>
                    <a:pt x="69723" y="0"/>
                  </a:lnTo>
                  <a:lnTo>
                    <a:pt x="3633597" y="0"/>
                  </a:lnTo>
                  <a:lnTo>
                    <a:pt x="3660725" y="5482"/>
                  </a:lnTo>
                  <a:lnTo>
                    <a:pt x="3682888" y="20431"/>
                  </a:lnTo>
                  <a:lnTo>
                    <a:pt x="3697837" y="42594"/>
                  </a:lnTo>
                  <a:lnTo>
                    <a:pt x="3703320" y="69723"/>
                  </a:lnTo>
                  <a:lnTo>
                    <a:pt x="3703320" y="4715637"/>
                  </a:lnTo>
                  <a:lnTo>
                    <a:pt x="3697837" y="4742765"/>
                  </a:lnTo>
                  <a:lnTo>
                    <a:pt x="3682888" y="4764928"/>
                  </a:lnTo>
                  <a:lnTo>
                    <a:pt x="3660725" y="4779877"/>
                  </a:lnTo>
                  <a:lnTo>
                    <a:pt x="3633597" y="4785360"/>
                  </a:lnTo>
                  <a:lnTo>
                    <a:pt x="69723" y="4785360"/>
                  </a:lnTo>
                  <a:lnTo>
                    <a:pt x="42594" y="4779877"/>
                  </a:lnTo>
                  <a:lnTo>
                    <a:pt x="20431" y="4764928"/>
                  </a:lnTo>
                  <a:lnTo>
                    <a:pt x="5482" y="4742765"/>
                  </a:lnTo>
                  <a:lnTo>
                    <a:pt x="0" y="4715637"/>
                  </a:lnTo>
                  <a:lnTo>
                    <a:pt x="0" y="69723"/>
                  </a:lnTo>
                  <a:close/>
                </a:path>
              </a:pathLst>
            </a:custGeom>
            <a:ln w="15240">
              <a:solidFill>
                <a:srgbClr val="1A2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98767" y="2153157"/>
            <a:ext cx="3258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Межправительственное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соглашение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6885" y="2947263"/>
            <a:ext cx="3060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71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Характер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признания: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взаимное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или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одностороннее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6885" y="3748887"/>
            <a:ext cx="3232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71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Степень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гармонизации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механизмов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требований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6885" y="4441672"/>
            <a:ext cx="3190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71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Эквивалентность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результатов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оценки соответствия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6885" y="5088432"/>
            <a:ext cx="2462530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Четкое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определение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сферы</a:t>
            </a:r>
            <a:endParaRPr sz="1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применения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885" y="5678779"/>
            <a:ext cx="3011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71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Наличие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эффективного</a:t>
            </a:r>
            <a:r>
              <a:rPr sz="1400" spc="-5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механизма контроля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4707" y="6868464"/>
            <a:ext cx="372935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just">
              <a:lnSpc>
                <a:spcPct val="130400"/>
              </a:lnSpc>
              <a:spcBef>
                <a:spcPts val="100"/>
              </a:spcBef>
            </a:pP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Межправительственные</a:t>
            </a:r>
            <a:r>
              <a:rPr sz="1150" spc="16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соглашения</a:t>
            </a:r>
            <a:r>
              <a:rPr sz="1150" spc="17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устанавливают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официальные</a:t>
            </a:r>
            <a:r>
              <a:rPr sz="1150" spc="26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рамки</a:t>
            </a:r>
            <a:r>
              <a:rPr sz="1150" spc="26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признания</a:t>
            </a:r>
            <a:r>
              <a:rPr sz="1150" spc="27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на</a:t>
            </a:r>
            <a:r>
              <a:rPr sz="1150" spc="27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государственном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уровне</a:t>
            </a:r>
            <a:r>
              <a:rPr sz="1150" spc="17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150" spc="17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требуют</a:t>
            </a:r>
            <a:r>
              <a:rPr sz="1150" spc="17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детальной</a:t>
            </a:r>
            <a:r>
              <a:rPr sz="1150" spc="17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проработки</a:t>
            </a:r>
            <a:r>
              <a:rPr sz="1150" spc="17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условий</a:t>
            </a:r>
            <a:r>
              <a:rPr sz="1150" spc="18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spc="-50" dirty="0">
                <a:solidFill>
                  <a:srgbClr val="3A3535"/>
                </a:solidFill>
                <a:latin typeface="Calibri"/>
                <a:cs typeface="Calibri"/>
              </a:rPr>
              <a:t>и 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обязательств</a:t>
            </a:r>
            <a:r>
              <a:rPr sz="1150" spc="4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сторон.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60177" y="2128266"/>
            <a:ext cx="3072765" cy="51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Добровольное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соглашение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между</a:t>
            </a:r>
            <a:endParaRPr sz="1600">
              <a:latin typeface="Calibri"/>
              <a:cs typeface="Calibri"/>
            </a:endParaRPr>
          </a:p>
          <a:p>
            <a:pPr marL="42545">
              <a:lnSpc>
                <a:spcPts val="1914"/>
              </a:lnSpc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органами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оценке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95331" y="2959963"/>
            <a:ext cx="318643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19"/>
              </a:spcBef>
              <a:buChar char="•"/>
              <a:tabLst>
                <a:tab pos="354965" algn="l"/>
              </a:tabLst>
            </a:pP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Международное</a:t>
            </a:r>
            <a:r>
              <a:rPr sz="1400" spc="-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признание</a:t>
            </a:r>
            <a:r>
              <a:rPr sz="1400" spc="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системы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(IAF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MLA,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IEC</a:t>
            </a:r>
            <a:r>
              <a:rPr sz="140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CB)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95331" y="3691558"/>
            <a:ext cx="3286760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</a:tabLst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Внедрение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системы</a:t>
            </a:r>
            <a:r>
              <a:rPr sz="1400" spc="-2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на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национальном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уровне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95331" y="4437379"/>
            <a:ext cx="3190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Наличие</a:t>
            </a:r>
            <a:r>
              <a:rPr sz="1400" spc="-3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рыночного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спроса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на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услуги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95331" y="4853735"/>
            <a:ext cx="2462530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Четкое</a:t>
            </a:r>
            <a:r>
              <a:rPr sz="1400" spc="-4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определение</a:t>
            </a:r>
            <a:r>
              <a:rPr sz="1400" spc="-3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сферы</a:t>
            </a:r>
            <a:endParaRPr sz="140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деятельности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95331" y="5411825"/>
            <a:ext cx="2752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71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Функционирование</a:t>
            </a:r>
            <a:r>
              <a:rPr sz="1400" spc="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механизма контроля</a:t>
            </a:r>
            <a:r>
              <a:rPr sz="140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3A3535"/>
                </a:solidFill>
                <a:latin typeface="Calibri"/>
                <a:cs typeface="Calibri"/>
              </a:rPr>
              <a:t> надзора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33406" y="6862673"/>
            <a:ext cx="37287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just">
              <a:lnSpc>
                <a:spcPct val="130400"/>
              </a:lnSpc>
              <a:spcBef>
                <a:spcPts val="100"/>
              </a:spcBef>
            </a:pP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Добровольные</a:t>
            </a:r>
            <a:r>
              <a:rPr sz="1150" spc="-2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соглашения более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гибкие и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могут</a:t>
            </a:r>
            <a:r>
              <a:rPr sz="1150" spc="-15" dirty="0">
                <a:solidFill>
                  <a:srgbClr val="3A3535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3A3535"/>
                </a:solidFill>
                <a:latin typeface="Calibri"/>
                <a:cs typeface="Calibri"/>
              </a:rPr>
              <a:t>быть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реализованы</a:t>
            </a:r>
            <a:r>
              <a:rPr sz="1150" spc="15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быстрее,</a:t>
            </a:r>
            <a:r>
              <a:rPr sz="1150" spc="15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но</a:t>
            </a:r>
            <a:r>
              <a:rPr sz="1150" spc="16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требуют</a:t>
            </a:r>
            <a:r>
              <a:rPr sz="1150" spc="15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наличия</a:t>
            </a:r>
            <a:r>
              <a:rPr sz="1150" spc="16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высокого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уровня</a:t>
            </a:r>
            <a:r>
              <a:rPr sz="1150" spc="25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доверия</a:t>
            </a:r>
            <a:r>
              <a:rPr sz="1150" spc="254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между</a:t>
            </a:r>
            <a:r>
              <a:rPr sz="1150" spc="245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участниками</a:t>
            </a:r>
            <a:r>
              <a:rPr sz="1150" spc="254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3A3535"/>
                </a:solidFill>
                <a:latin typeface="Calibri"/>
                <a:cs typeface="Calibri"/>
              </a:rPr>
              <a:t>и</a:t>
            </a:r>
            <a:r>
              <a:rPr sz="1150" spc="250" dirty="0">
                <a:solidFill>
                  <a:srgbClr val="3A3535"/>
                </a:solidFill>
                <a:latin typeface="Calibri"/>
                <a:cs typeface="Calibri"/>
              </a:rPr>
              <a:t>  </a:t>
            </a:r>
            <a:r>
              <a:rPr sz="1150" spc="-10" dirty="0">
                <a:solidFill>
                  <a:srgbClr val="3A3535"/>
                </a:solidFill>
                <a:latin typeface="Calibri"/>
                <a:cs typeface="Calibri"/>
              </a:rPr>
              <a:t>регулярного мониторинга.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6023" y="82296"/>
            <a:ext cx="1450848" cy="484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438" y="1804542"/>
            <a:ext cx="7198359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Анализ</a:t>
            </a:r>
            <a:r>
              <a:rPr spc="-90" dirty="0"/>
              <a:t> </a:t>
            </a:r>
            <a:r>
              <a:rPr dirty="0"/>
              <a:t>текущего</a:t>
            </a:r>
            <a:r>
              <a:rPr spc="-90" dirty="0"/>
              <a:t> </a:t>
            </a:r>
            <a:r>
              <a:rPr spc="-10" dirty="0"/>
              <a:t>состояния</a:t>
            </a: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dirty="0"/>
              <a:t>выполнения</a:t>
            </a:r>
            <a:r>
              <a:rPr spc="-105" dirty="0"/>
              <a:t> </a:t>
            </a:r>
            <a:r>
              <a:rPr dirty="0"/>
              <a:t>требований</a:t>
            </a:r>
            <a:r>
              <a:rPr spc="-95" dirty="0"/>
              <a:t> </a:t>
            </a:r>
            <a:r>
              <a:rPr dirty="0"/>
              <a:t>ВТО</a:t>
            </a:r>
            <a:r>
              <a:rPr spc="-95" dirty="0"/>
              <a:t> </a:t>
            </a:r>
            <a:r>
              <a:rPr spc="-25" dirty="0"/>
              <a:t>ТБТ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8965" y="3848480"/>
            <a:ext cx="66821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5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Несколько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поступали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продолжаем</a:t>
            </a:r>
            <a:r>
              <a:rPr sz="1800" spc="-10" dirty="0">
                <a:latin typeface="Times New Roman"/>
                <a:cs typeface="Times New Roman"/>
              </a:rPr>
              <a:t> действовать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пути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внедрения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международной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системы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оценки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соответствия,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как </a:t>
            </a:r>
            <a:r>
              <a:rPr sz="1800" dirty="0">
                <a:latin typeface="Times New Roman"/>
                <a:cs typeface="Times New Roman"/>
              </a:rPr>
              <a:t>один</a:t>
            </a:r>
            <a:r>
              <a:rPr sz="1800" spc="18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1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механизмов</a:t>
            </a:r>
            <a:r>
              <a:rPr sz="1800" spc="4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устранения</a:t>
            </a:r>
            <a:r>
              <a:rPr sz="1800" spc="18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технических</a:t>
            </a:r>
            <a:r>
              <a:rPr sz="1800" spc="19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барьеров</a:t>
            </a:r>
            <a:r>
              <a:rPr sz="1800" spc="490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международной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торговле.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117335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-1"/>
            <a:ext cx="548640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4359" y="280161"/>
            <a:ext cx="629094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-10" dirty="0"/>
              <a:t>Элементы,</a:t>
            </a:r>
            <a:r>
              <a:rPr sz="3050" spc="-150" dirty="0"/>
              <a:t> </a:t>
            </a:r>
            <a:r>
              <a:rPr sz="3050" dirty="0"/>
              <a:t>составляющие</a:t>
            </a:r>
            <a:r>
              <a:rPr sz="3050" spc="-125" dirty="0"/>
              <a:t> </a:t>
            </a:r>
            <a:r>
              <a:rPr sz="3050" spc="-10" dirty="0"/>
              <a:t>признание</a:t>
            </a:r>
            <a:endParaRPr sz="3050"/>
          </a:p>
        </p:txBody>
      </p:sp>
      <p:grpSp>
        <p:nvGrpSpPr>
          <p:cNvPr id="4" name="object 4"/>
          <p:cNvGrpSpPr/>
          <p:nvPr/>
        </p:nvGrpSpPr>
        <p:grpSpPr>
          <a:xfrm>
            <a:off x="786383" y="1267967"/>
            <a:ext cx="802005" cy="5741035"/>
            <a:chOff x="786383" y="1267967"/>
            <a:chExt cx="802005" cy="5741035"/>
          </a:xfrm>
        </p:grpSpPr>
        <p:sp>
          <p:nvSpPr>
            <p:cNvPr id="5" name="object 5"/>
            <p:cNvSpPr/>
            <p:nvPr/>
          </p:nvSpPr>
          <p:spPr>
            <a:xfrm>
              <a:off x="963168" y="1267967"/>
              <a:ext cx="624840" cy="5741035"/>
            </a:xfrm>
            <a:custGeom>
              <a:avLst/>
              <a:gdLst/>
              <a:ahLst/>
              <a:cxnLst/>
              <a:rect l="l" t="t" r="r" b="b"/>
              <a:pathLst>
                <a:path w="624840" h="5741034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735790"/>
                  </a:lnTo>
                  <a:lnTo>
                    <a:pt x="5118" y="5740908"/>
                  </a:lnTo>
                  <a:lnTo>
                    <a:pt x="17741" y="5740908"/>
                  </a:lnTo>
                  <a:lnTo>
                    <a:pt x="22860" y="5735790"/>
                  </a:lnTo>
                  <a:lnTo>
                    <a:pt x="22860" y="5080"/>
                  </a:lnTo>
                  <a:close/>
                </a:path>
                <a:path w="624840" h="5741034">
                  <a:moveTo>
                    <a:pt x="624840" y="171196"/>
                  </a:moveTo>
                  <a:lnTo>
                    <a:pt x="619760" y="166116"/>
                  </a:lnTo>
                  <a:lnTo>
                    <a:pt x="159042" y="166116"/>
                  </a:lnTo>
                  <a:lnTo>
                    <a:pt x="153924" y="171196"/>
                  </a:lnTo>
                  <a:lnTo>
                    <a:pt x="153924" y="177546"/>
                  </a:lnTo>
                  <a:lnTo>
                    <a:pt x="153924" y="183896"/>
                  </a:lnTo>
                  <a:lnTo>
                    <a:pt x="159042" y="188976"/>
                  </a:lnTo>
                  <a:lnTo>
                    <a:pt x="619760" y="188976"/>
                  </a:lnTo>
                  <a:lnTo>
                    <a:pt x="624840" y="183896"/>
                  </a:lnTo>
                  <a:lnTo>
                    <a:pt x="624840" y="171196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383" y="1267967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329996" y="0"/>
                  </a:moveTo>
                  <a:lnTo>
                    <a:pt x="23571" y="0"/>
                  </a:lnTo>
                  <a:lnTo>
                    <a:pt x="14396" y="1851"/>
                  </a:lnTo>
                  <a:lnTo>
                    <a:pt x="6904" y="6905"/>
                  </a:lnTo>
                  <a:lnTo>
                    <a:pt x="1852" y="14412"/>
                  </a:lnTo>
                  <a:lnTo>
                    <a:pt x="0" y="23622"/>
                  </a:lnTo>
                  <a:lnTo>
                    <a:pt x="0" y="329946"/>
                  </a:lnTo>
                  <a:lnTo>
                    <a:pt x="1852" y="339155"/>
                  </a:lnTo>
                  <a:lnTo>
                    <a:pt x="6904" y="346662"/>
                  </a:lnTo>
                  <a:lnTo>
                    <a:pt x="14396" y="351716"/>
                  </a:lnTo>
                  <a:lnTo>
                    <a:pt x="23571" y="353567"/>
                  </a:lnTo>
                  <a:lnTo>
                    <a:pt x="329996" y="353567"/>
                  </a:lnTo>
                  <a:lnTo>
                    <a:pt x="339171" y="351716"/>
                  </a:lnTo>
                  <a:lnTo>
                    <a:pt x="346663" y="346662"/>
                  </a:lnTo>
                  <a:lnTo>
                    <a:pt x="351715" y="339155"/>
                  </a:lnTo>
                  <a:lnTo>
                    <a:pt x="353568" y="329946"/>
                  </a:lnTo>
                  <a:lnTo>
                    <a:pt x="353568" y="23622"/>
                  </a:lnTo>
                  <a:lnTo>
                    <a:pt x="351715" y="14412"/>
                  </a:lnTo>
                  <a:lnTo>
                    <a:pt x="346663" y="6905"/>
                  </a:lnTo>
                  <a:lnTo>
                    <a:pt x="339171" y="1851"/>
                  </a:lnTo>
                  <a:lnTo>
                    <a:pt x="32999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0422" y="1231772"/>
            <a:ext cx="14478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50" dirty="0">
                <a:solidFill>
                  <a:srgbClr val="4B4B4D"/>
                </a:solidFill>
                <a:latin typeface="Calibri"/>
                <a:cs typeface="Calibri"/>
              </a:rPr>
              <a:t>1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5963" y="1102038"/>
            <a:ext cx="5818505" cy="105346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Пересмотр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законодательства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665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Определение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сферы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обязательного</a:t>
            </a:r>
            <a:r>
              <a:rPr sz="1400" spc="-5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регулирования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внесение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изменений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4B4B4D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соответствующие</a:t>
            </a:r>
            <a:r>
              <a:rPr sz="1400" spc="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законы.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6383" y="2479548"/>
            <a:ext cx="802005" cy="353695"/>
            <a:chOff x="786383" y="2479548"/>
            <a:chExt cx="802005" cy="353695"/>
          </a:xfrm>
        </p:grpSpPr>
        <p:sp>
          <p:nvSpPr>
            <p:cNvPr id="10" name="object 10"/>
            <p:cNvSpPr/>
            <p:nvPr/>
          </p:nvSpPr>
          <p:spPr>
            <a:xfrm>
              <a:off x="1117091" y="2644140"/>
              <a:ext cx="471170" cy="22860"/>
            </a:xfrm>
            <a:custGeom>
              <a:avLst/>
              <a:gdLst/>
              <a:ahLst/>
              <a:cxnLst/>
              <a:rect l="l" t="t" r="r" b="b"/>
              <a:pathLst>
                <a:path w="471169" h="22860">
                  <a:moveTo>
                    <a:pt x="46583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465836" y="22860"/>
                  </a:lnTo>
                  <a:lnTo>
                    <a:pt x="470916" y="17780"/>
                  </a:lnTo>
                  <a:lnTo>
                    <a:pt x="470916" y="5080"/>
                  </a:lnTo>
                  <a:lnTo>
                    <a:pt x="465836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" y="2479548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4">
                  <a:moveTo>
                    <a:pt x="329996" y="0"/>
                  </a:moveTo>
                  <a:lnTo>
                    <a:pt x="23571" y="0"/>
                  </a:lnTo>
                  <a:lnTo>
                    <a:pt x="14396" y="1851"/>
                  </a:lnTo>
                  <a:lnTo>
                    <a:pt x="6904" y="6905"/>
                  </a:lnTo>
                  <a:lnTo>
                    <a:pt x="1852" y="14412"/>
                  </a:lnTo>
                  <a:lnTo>
                    <a:pt x="0" y="23622"/>
                  </a:lnTo>
                  <a:lnTo>
                    <a:pt x="0" y="329946"/>
                  </a:lnTo>
                  <a:lnTo>
                    <a:pt x="1852" y="339155"/>
                  </a:lnTo>
                  <a:lnTo>
                    <a:pt x="6904" y="346662"/>
                  </a:lnTo>
                  <a:lnTo>
                    <a:pt x="14396" y="351716"/>
                  </a:lnTo>
                  <a:lnTo>
                    <a:pt x="23571" y="353567"/>
                  </a:lnTo>
                  <a:lnTo>
                    <a:pt x="329996" y="353567"/>
                  </a:lnTo>
                  <a:lnTo>
                    <a:pt x="339171" y="351716"/>
                  </a:lnTo>
                  <a:lnTo>
                    <a:pt x="346663" y="346662"/>
                  </a:lnTo>
                  <a:lnTo>
                    <a:pt x="351715" y="339155"/>
                  </a:lnTo>
                  <a:lnTo>
                    <a:pt x="353568" y="329946"/>
                  </a:lnTo>
                  <a:lnTo>
                    <a:pt x="353568" y="23622"/>
                  </a:lnTo>
                  <a:lnTo>
                    <a:pt x="351715" y="14412"/>
                  </a:lnTo>
                  <a:lnTo>
                    <a:pt x="346663" y="6905"/>
                  </a:lnTo>
                  <a:lnTo>
                    <a:pt x="339171" y="1851"/>
                  </a:lnTo>
                  <a:lnTo>
                    <a:pt x="32999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0422" y="2443099"/>
            <a:ext cx="14478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50" dirty="0">
                <a:solidFill>
                  <a:srgbClr val="4B4B4D"/>
                </a:solidFill>
                <a:latin typeface="Calibri"/>
                <a:cs typeface="Calibri"/>
              </a:rPr>
              <a:t>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5963" y="2313363"/>
            <a:ext cx="5705475" cy="105346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Международные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стандарты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665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Использование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 международных</a:t>
            </a:r>
            <a:r>
              <a:rPr sz="14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стандартов</a:t>
            </a:r>
            <a:r>
              <a:rPr sz="14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как</a:t>
            </a:r>
            <a:r>
              <a:rPr sz="14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основы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при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обязательном регулировании</a:t>
            </a:r>
            <a:r>
              <a:rPr sz="14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(технических</a:t>
            </a:r>
            <a:r>
              <a:rPr sz="1400" spc="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регламентов).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6383" y="3689603"/>
            <a:ext cx="802005" cy="353695"/>
            <a:chOff x="786383" y="3689603"/>
            <a:chExt cx="802005" cy="353695"/>
          </a:xfrm>
        </p:grpSpPr>
        <p:sp>
          <p:nvSpPr>
            <p:cNvPr id="15" name="object 15"/>
            <p:cNvSpPr/>
            <p:nvPr/>
          </p:nvSpPr>
          <p:spPr>
            <a:xfrm>
              <a:off x="1117091" y="3855719"/>
              <a:ext cx="471170" cy="22860"/>
            </a:xfrm>
            <a:custGeom>
              <a:avLst/>
              <a:gdLst/>
              <a:ahLst/>
              <a:cxnLst/>
              <a:rect l="l" t="t" r="r" b="b"/>
              <a:pathLst>
                <a:path w="471169" h="22860">
                  <a:moveTo>
                    <a:pt x="46583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465836" y="22859"/>
                  </a:lnTo>
                  <a:lnTo>
                    <a:pt x="470916" y="17779"/>
                  </a:lnTo>
                  <a:lnTo>
                    <a:pt x="470916" y="5079"/>
                  </a:lnTo>
                  <a:lnTo>
                    <a:pt x="465836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6383" y="3689603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329996" y="0"/>
                  </a:moveTo>
                  <a:lnTo>
                    <a:pt x="23571" y="0"/>
                  </a:lnTo>
                  <a:lnTo>
                    <a:pt x="14396" y="1851"/>
                  </a:lnTo>
                  <a:lnTo>
                    <a:pt x="6904" y="6905"/>
                  </a:lnTo>
                  <a:lnTo>
                    <a:pt x="1852" y="14412"/>
                  </a:lnTo>
                  <a:lnTo>
                    <a:pt x="0" y="23622"/>
                  </a:lnTo>
                  <a:lnTo>
                    <a:pt x="0" y="329946"/>
                  </a:lnTo>
                  <a:lnTo>
                    <a:pt x="1852" y="339155"/>
                  </a:lnTo>
                  <a:lnTo>
                    <a:pt x="6904" y="346662"/>
                  </a:lnTo>
                  <a:lnTo>
                    <a:pt x="14396" y="351716"/>
                  </a:lnTo>
                  <a:lnTo>
                    <a:pt x="23571" y="353568"/>
                  </a:lnTo>
                  <a:lnTo>
                    <a:pt x="329996" y="353568"/>
                  </a:lnTo>
                  <a:lnTo>
                    <a:pt x="339171" y="351716"/>
                  </a:lnTo>
                  <a:lnTo>
                    <a:pt x="346663" y="346662"/>
                  </a:lnTo>
                  <a:lnTo>
                    <a:pt x="351715" y="339155"/>
                  </a:lnTo>
                  <a:lnTo>
                    <a:pt x="353568" y="329946"/>
                  </a:lnTo>
                  <a:lnTo>
                    <a:pt x="353568" y="23622"/>
                  </a:lnTo>
                  <a:lnTo>
                    <a:pt x="351715" y="14412"/>
                  </a:lnTo>
                  <a:lnTo>
                    <a:pt x="346663" y="6905"/>
                  </a:lnTo>
                  <a:lnTo>
                    <a:pt x="339171" y="1851"/>
                  </a:lnTo>
                  <a:lnTo>
                    <a:pt x="32999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0422" y="3653739"/>
            <a:ext cx="14478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50" dirty="0">
                <a:solidFill>
                  <a:srgbClr val="4B4B4D"/>
                </a:solidFill>
                <a:latin typeface="Calibri"/>
                <a:cs typeface="Calibri"/>
              </a:rPr>
              <a:t>3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5963" y="3524563"/>
            <a:ext cx="6395085" cy="105346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Метрологическая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прослеживаемость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665"/>
              </a:spcBef>
            </a:pP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Обеспечение</a:t>
            </a:r>
            <a:r>
              <a:rPr sz="14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метрологической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прослеживаемости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промышленности</a:t>
            </a:r>
            <a:r>
              <a:rPr sz="14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(калибровка измерительных</a:t>
            </a:r>
            <a:r>
              <a:rPr sz="1400" spc="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B4B4D"/>
                </a:solidFill>
                <a:latin typeface="Calibri"/>
                <a:cs typeface="Calibri"/>
              </a:rPr>
              <a:t>мер).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86383" y="4901184"/>
            <a:ext cx="802005" cy="353695"/>
            <a:chOff x="786383" y="4901184"/>
            <a:chExt cx="802005" cy="353695"/>
          </a:xfrm>
        </p:grpSpPr>
        <p:sp>
          <p:nvSpPr>
            <p:cNvPr id="20" name="object 20"/>
            <p:cNvSpPr/>
            <p:nvPr/>
          </p:nvSpPr>
          <p:spPr>
            <a:xfrm>
              <a:off x="1117091" y="5065776"/>
              <a:ext cx="471170" cy="22860"/>
            </a:xfrm>
            <a:custGeom>
              <a:avLst/>
              <a:gdLst/>
              <a:ahLst/>
              <a:cxnLst/>
              <a:rect l="l" t="t" r="r" b="b"/>
              <a:pathLst>
                <a:path w="471169" h="22860">
                  <a:moveTo>
                    <a:pt x="46583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465836" y="22860"/>
                  </a:lnTo>
                  <a:lnTo>
                    <a:pt x="470916" y="17780"/>
                  </a:lnTo>
                  <a:lnTo>
                    <a:pt x="470916" y="5080"/>
                  </a:lnTo>
                  <a:lnTo>
                    <a:pt x="465836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6383" y="490118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329996" y="0"/>
                  </a:moveTo>
                  <a:lnTo>
                    <a:pt x="23571" y="0"/>
                  </a:lnTo>
                  <a:lnTo>
                    <a:pt x="14396" y="1851"/>
                  </a:lnTo>
                  <a:lnTo>
                    <a:pt x="6904" y="6905"/>
                  </a:lnTo>
                  <a:lnTo>
                    <a:pt x="1852" y="14412"/>
                  </a:lnTo>
                  <a:lnTo>
                    <a:pt x="0" y="23621"/>
                  </a:lnTo>
                  <a:lnTo>
                    <a:pt x="0" y="329945"/>
                  </a:lnTo>
                  <a:lnTo>
                    <a:pt x="1852" y="339155"/>
                  </a:lnTo>
                  <a:lnTo>
                    <a:pt x="6904" y="346662"/>
                  </a:lnTo>
                  <a:lnTo>
                    <a:pt x="14396" y="351716"/>
                  </a:lnTo>
                  <a:lnTo>
                    <a:pt x="23571" y="353567"/>
                  </a:lnTo>
                  <a:lnTo>
                    <a:pt x="329996" y="353567"/>
                  </a:lnTo>
                  <a:lnTo>
                    <a:pt x="339171" y="351716"/>
                  </a:lnTo>
                  <a:lnTo>
                    <a:pt x="346663" y="346662"/>
                  </a:lnTo>
                  <a:lnTo>
                    <a:pt x="351715" y="339155"/>
                  </a:lnTo>
                  <a:lnTo>
                    <a:pt x="353568" y="329945"/>
                  </a:lnTo>
                  <a:lnTo>
                    <a:pt x="353568" y="23621"/>
                  </a:lnTo>
                  <a:lnTo>
                    <a:pt x="351715" y="14412"/>
                  </a:lnTo>
                  <a:lnTo>
                    <a:pt x="346663" y="6905"/>
                  </a:lnTo>
                  <a:lnTo>
                    <a:pt x="339171" y="1851"/>
                  </a:lnTo>
                  <a:lnTo>
                    <a:pt x="32999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90422" y="4865370"/>
            <a:ext cx="14478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50" dirty="0">
                <a:solidFill>
                  <a:srgbClr val="4B4B4D"/>
                </a:solidFill>
                <a:latin typeface="Calibri"/>
                <a:cs typeface="Calibri"/>
              </a:rPr>
              <a:t>4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35963" y="4734868"/>
            <a:ext cx="6154420" cy="105473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Рыночный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контроль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665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Внедрение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современной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практики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 механизмов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рыночного</a:t>
            </a:r>
            <a:r>
              <a:rPr sz="14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контроля</a:t>
            </a:r>
            <a:r>
              <a:rPr sz="14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400" spc="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разрезе отраслей.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6383" y="6111240"/>
            <a:ext cx="802005" cy="355600"/>
            <a:chOff x="786383" y="6111240"/>
            <a:chExt cx="802005" cy="355600"/>
          </a:xfrm>
        </p:grpSpPr>
        <p:sp>
          <p:nvSpPr>
            <p:cNvPr id="25" name="object 25"/>
            <p:cNvSpPr/>
            <p:nvPr/>
          </p:nvSpPr>
          <p:spPr>
            <a:xfrm>
              <a:off x="1117091" y="6277356"/>
              <a:ext cx="471170" cy="22860"/>
            </a:xfrm>
            <a:custGeom>
              <a:avLst/>
              <a:gdLst/>
              <a:ahLst/>
              <a:cxnLst/>
              <a:rect l="l" t="t" r="r" b="b"/>
              <a:pathLst>
                <a:path w="471169" h="22860">
                  <a:moveTo>
                    <a:pt x="46583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465836" y="22860"/>
                  </a:lnTo>
                  <a:lnTo>
                    <a:pt x="470916" y="17780"/>
                  </a:lnTo>
                  <a:lnTo>
                    <a:pt x="470916" y="5080"/>
                  </a:lnTo>
                  <a:lnTo>
                    <a:pt x="465836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6383" y="6111240"/>
              <a:ext cx="353695" cy="355600"/>
            </a:xfrm>
            <a:custGeom>
              <a:avLst/>
              <a:gdLst/>
              <a:ahLst/>
              <a:cxnLst/>
              <a:rect l="l" t="t" r="r" b="b"/>
              <a:pathLst>
                <a:path w="353694" h="355600">
                  <a:moveTo>
                    <a:pt x="329996" y="0"/>
                  </a:moveTo>
                  <a:lnTo>
                    <a:pt x="23571" y="0"/>
                  </a:lnTo>
                  <a:lnTo>
                    <a:pt x="14396" y="1851"/>
                  </a:lnTo>
                  <a:lnTo>
                    <a:pt x="6904" y="6905"/>
                  </a:lnTo>
                  <a:lnTo>
                    <a:pt x="1852" y="14412"/>
                  </a:lnTo>
                  <a:lnTo>
                    <a:pt x="0" y="23622"/>
                  </a:lnTo>
                  <a:lnTo>
                    <a:pt x="0" y="331470"/>
                  </a:lnTo>
                  <a:lnTo>
                    <a:pt x="1852" y="340679"/>
                  </a:lnTo>
                  <a:lnTo>
                    <a:pt x="6904" y="348186"/>
                  </a:lnTo>
                  <a:lnTo>
                    <a:pt x="14396" y="353240"/>
                  </a:lnTo>
                  <a:lnTo>
                    <a:pt x="23571" y="355092"/>
                  </a:lnTo>
                  <a:lnTo>
                    <a:pt x="329996" y="355092"/>
                  </a:lnTo>
                  <a:lnTo>
                    <a:pt x="339171" y="353240"/>
                  </a:lnTo>
                  <a:lnTo>
                    <a:pt x="346663" y="348186"/>
                  </a:lnTo>
                  <a:lnTo>
                    <a:pt x="351715" y="340679"/>
                  </a:lnTo>
                  <a:lnTo>
                    <a:pt x="353568" y="331470"/>
                  </a:lnTo>
                  <a:lnTo>
                    <a:pt x="353568" y="23622"/>
                  </a:lnTo>
                  <a:lnTo>
                    <a:pt x="351715" y="14412"/>
                  </a:lnTo>
                  <a:lnTo>
                    <a:pt x="346663" y="6905"/>
                  </a:lnTo>
                  <a:lnTo>
                    <a:pt x="339171" y="1851"/>
                  </a:lnTo>
                  <a:lnTo>
                    <a:pt x="329996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90422" y="6076569"/>
            <a:ext cx="14478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50" dirty="0">
                <a:solidFill>
                  <a:srgbClr val="4B4B4D"/>
                </a:solidFill>
                <a:latin typeface="Calibri"/>
                <a:cs typeface="Calibri"/>
              </a:rPr>
              <a:t>5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35963" y="5946833"/>
            <a:ext cx="6242685" cy="10541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аккредитации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9500"/>
              </a:lnSpc>
              <a:spcBef>
                <a:spcPts val="660"/>
              </a:spcBef>
            </a:pP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Эффективное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использование</a:t>
            </a:r>
            <a:r>
              <a:rPr sz="14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существующей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международно</a:t>
            </a:r>
            <a:r>
              <a:rPr sz="1400" spc="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B4B4D"/>
                </a:solidFill>
                <a:latin typeface="Calibri"/>
                <a:cs typeface="Calibri"/>
              </a:rPr>
              <a:t>признанной</a:t>
            </a:r>
            <a:r>
              <a:rPr sz="14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B4B4D"/>
                </a:solidFill>
                <a:latin typeface="Calibri"/>
                <a:cs typeface="Calibri"/>
              </a:rPr>
              <a:t>системы аккредитации.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205" y="7279172"/>
            <a:ext cx="7597140" cy="5340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Эти</a:t>
            </a:r>
            <a:r>
              <a:rPr sz="12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ключевые</a:t>
            </a:r>
            <a:r>
              <a:rPr sz="12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элементы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формируют</a:t>
            </a:r>
            <a:r>
              <a:rPr sz="12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основу</a:t>
            </a:r>
            <a:r>
              <a:rPr sz="12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для</a:t>
            </a:r>
            <a:r>
              <a:rPr sz="12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признания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системы</a:t>
            </a:r>
            <a:r>
              <a:rPr sz="12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технического</a:t>
            </a:r>
            <a:r>
              <a:rPr sz="12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регулирования</a:t>
            </a:r>
            <a:r>
              <a:rPr sz="12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Узбекистана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на</a:t>
            </a:r>
            <a:r>
              <a:rPr sz="12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международном</a:t>
            </a:r>
            <a:r>
              <a:rPr sz="12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уровне</a:t>
            </a:r>
            <a:r>
              <a:rPr sz="12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2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соответствии</a:t>
            </a:r>
            <a:r>
              <a:rPr sz="12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B4B4D"/>
                </a:solidFill>
                <a:latin typeface="Calibri"/>
                <a:cs typeface="Calibri"/>
              </a:rPr>
              <a:t>требованиями</a:t>
            </a:r>
            <a:r>
              <a:rPr sz="12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B4B4D"/>
                </a:solidFill>
                <a:latin typeface="Calibri"/>
                <a:cs typeface="Calibri"/>
              </a:rPr>
              <a:t>ВТО.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9746" y="520649"/>
            <a:ext cx="6858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152C46"/>
                </a:solidFill>
              </a:rPr>
              <a:t>Текущее</a:t>
            </a:r>
            <a:r>
              <a:rPr sz="4400" spc="-150" dirty="0">
                <a:solidFill>
                  <a:srgbClr val="152C46"/>
                </a:solidFill>
              </a:rPr>
              <a:t> </a:t>
            </a:r>
            <a:r>
              <a:rPr sz="4400" dirty="0">
                <a:solidFill>
                  <a:srgbClr val="152C46"/>
                </a:solidFill>
              </a:rPr>
              <a:t>состояние</a:t>
            </a:r>
            <a:r>
              <a:rPr sz="4400" spc="-155" dirty="0">
                <a:solidFill>
                  <a:srgbClr val="152C46"/>
                </a:solidFill>
              </a:rPr>
              <a:t> </a:t>
            </a:r>
            <a:r>
              <a:rPr sz="4400" spc="-10" dirty="0">
                <a:solidFill>
                  <a:srgbClr val="152C46"/>
                </a:solidFill>
              </a:rPr>
              <a:t>системы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658356" y="2264664"/>
            <a:ext cx="652780" cy="3870960"/>
            <a:chOff x="6658356" y="2264664"/>
            <a:chExt cx="652780" cy="3870960"/>
          </a:xfrm>
        </p:grpSpPr>
        <p:sp>
          <p:nvSpPr>
            <p:cNvPr id="4" name="object 4"/>
            <p:cNvSpPr/>
            <p:nvPr/>
          </p:nvSpPr>
          <p:spPr>
            <a:xfrm>
              <a:off x="6801612" y="2264663"/>
              <a:ext cx="509270" cy="3870960"/>
            </a:xfrm>
            <a:custGeom>
              <a:avLst/>
              <a:gdLst/>
              <a:ahLst/>
              <a:cxnLst/>
              <a:rect l="l" t="t" r="r" b="b"/>
              <a:pathLst>
                <a:path w="509270" h="3870960">
                  <a:moveTo>
                    <a:pt x="15240" y="3429"/>
                  </a:moveTo>
                  <a:lnTo>
                    <a:pt x="11811" y="0"/>
                  </a:lnTo>
                  <a:lnTo>
                    <a:pt x="3429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3867531"/>
                  </a:lnTo>
                  <a:lnTo>
                    <a:pt x="3429" y="3870960"/>
                  </a:lnTo>
                  <a:lnTo>
                    <a:pt x="11811" y="3870960"/>
                  </a:lnTo>
                  <a:lnTo>
                    <a:pt x="15240" y="3867531"/>
                  </a:lnTo>
                  <a:lnTo>
                    <a:pt x="15240" y="3429"/>
                  </a:lnTo>
                  <a:close/>
                </a:path>
                <a:path w="509270" h="3870960">
                  <a:moveTo>
                    <a:pt x="509016" y="139065"/>
                  </a:moveTo>
                  <a:lnTo>
                    <a:pt x="505587" y="135636"/>
                  </a:lnTo>
                  <a:lnTo>
                    <a:pt x="131445" y="135636"/>
                  </a:lnTo>
                  <a:lnTo>
                    <a:pt x="128016" y="139065"/>
                  </a:lnTo>
                  <a:lnTo>
                    <a:pt x="128016" y="143256"/>
                  </a:lnTo>
                  <a:lnTo>
                    <a:pt x="128016" y="147447"/>
                  </a:lnTo>
                  <a:lnTo>
                    <a:pt x="131445" y="150876"/>
                  </a:lnTo>
                  <a:lnTo>
                    <a:pt x="505587" y="150876"/>
                  </a:lnTo>
                  <a:lnTo>
                    <a:pt x="509016" y="147447"/>
                  </a:lnTo>
                  <a:lnTo>
                    <a:pt x="509016" y="139065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58356" y="226466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267462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67462"/>
                  </a:lnTo>
                  <a:lnTo>
                    <a:pt x="1494" y="274885"/>
                  </a:lnTo>
                  <a:lnTo>
                    <a:pt x="5572" y="280939"/>
                  </a:lnTo>
                  <a:lnTo>
                    <a:pt x="11626" y="285017"/>
                  </a:lnTo>
                  <a:lnTo>
                    <a:pt x="19050" y="286512"/>
                  </a:lnTo>
                  <a:lnTo>
                    <a:pt x="267462" y="286512"/>
                  </a:lnTo>
                  <a:lnTo>
                    <a:pt x="274885" y="285017"/>
                  </a:lnTo>
                  <a:lnTo>
                    <a:pt x="280939" y="280939"/>
                  </a:lnTo>
                  <a:lnTo>
                    <a:pt x="285017" y="274885"/>
                  </a:lnTo>
                  <a:lnTo>
                    <a:pt x="286512" y="267462"/>
                  </a:lnTo>
                  <a:lnTo>
                    <a:pt x="286512" y="19050"/>
                  </a:lnTo>
                  <a:lnTo>
                    <a:pt x="285017" y="11626"/>
                  </a:lnTo>
                  <a:lnTo>
                    <a:pt x="280939" y="5572"/>
                  </a:lnTo>
                  <a:lnTo>
                    <a:pt x="274885" y="1494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0745" y="219075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B4B4D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5690" y="1815795"/>
            <a:ext cx="66675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Законодательная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база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Принят</a:t>
            </a:r>
            <a:r>
              <a:rPr sz="16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Закон</a:t>
            </a:r>
            <a:r>
              <a:rPr sz="1600" spc="-5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"Об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аккредитации</a:t>
            </a:r>
            <a:r>
              <a:rPr sz="1600" spc="-7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ООС“;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610"/>
              </a:lnSpc>
              <a:spcBef>
                <a:spcPts val="150"/>
              </a:spcBef>
            </a:pP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Пересмотрены</a:t>
            </a:r>
            <a:r>
              <a:rPr sz="1600" spc="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законы</a:t>
            </a:r>
            <a:r>
              <a:rPr sz="16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"О</a:t>
            </a:r>
            <a:r>
              <a:rPr sz="16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техническом</a:t>
            </a:r>
            <a:r>
              <a:rPr sz="1600" spc="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регулировании",</a:t>
            </a:r>
            <a:r>
              <a:rPr sz="16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"О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стандартизации"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"О</a:t>
            </a:r>
            <a:r>
              <a:rPr sz="1600" spc="-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метрологии“.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58356" y="3296411"/>
            <a:ext cx="652780" cy="285115"/>
            <a:chOff x="6658356" y="3296411"/>
            <a:chExt cx="652780" cy="285115"/>
          </a:xfrm>
        </p:grpSpPr>
        <p:sp>
          <p:nvSpPr>
            <p:cNvPr id="9" name="object 9"/>
            <p:cNvSpPr/>
            <p:nvPr/>
          </p:nvSpPr>
          <p:spPr>
            <a:xfrm>
              <a:off x="6929628" y="3430523"/>
              <a:ext cx="381000" cy="15240"/>
            </a:xfrm>
            <a:custGeom>
              <a:avLst/>
              <a:gdLst/>
              <a:ahLst/>
              <a:cxnLst/>
              <a:rect l="l" t="t" r="r" b="b"/>
              <a:pathLst>
                <a:path w="381000" h="15239">
                  <a:moveTo>
                    <a:pt x="377571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377571" y="15239"/>
                  </a:lnTo>
                  <a:lnTo>
                    <a:pt x="381000" y="11811"/>
                  </a:lnTo>
                  <a:lnTo>
                    <a:pt x="381000" y="3428"/>
                  </a:lnTo>
                  <a:lnTo>
                    <a:pt x="377571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8356" y="3296411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267462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65938"/>
                  </a:lnTo>
                  <a:lnTo>
                    <a:pt x="1494" y="273361"/>
                  </a:lnTo>
                  <a:lnTo>
                    <a:pt x="5572" y="279415"/>
                  </a:lnTo>
                  <a:lnTo>
                    <a:pt x="11626" y="283493"/>
                  </a:lnTo>
                  <a:lnTo>
                    <a:pt x="19050" y="284988"/>
                  </a:lnTo>
                  <a:lnTo>
                    <a:pt x="267462" y="284988"/>
                  </a:lnTo>
                  <a:lnTo>
                    <a:pt x="274885" y="283493"/>
                  </a:lnTo>
                  <a:lnTo>
                    <a:pt x="280939" y="279415"/>
                  </a:lnTo>
                  <a:lnTo>
                    <a:pt x="285017" y="273361"/>
                  </a:lnTo>
                  <a:lnTo>
                    <a:pt x="286512" y="265938"/>
                  </a:lnTo>
                  <a:lnTo>
                    <a:pt x="286512" y="19050"/>
                  </a:lnTo>
                  <a:lnTo>
                    <a:pt x="285017" y="11626"/>
                  </a:lnTo>
                  <a:lnTo>
                    <a:pt x="280939" y="5572"/>
                  </a:lnTo>
                  <a:lnTo>
                    <a:pt x="274885" y="1494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30745" y="322181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B4B4D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5690" y="3031997"/>
            <a:ext cx="6077585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Технические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регламенты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1600"/>
              </a:lnSpc>
              <a:spcBef>
                <a:spcPts val="290"/>
              </a:spcBef>
            </a:pP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Пересмотрены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все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ранее</a:t>
            </a:r>
            <a:r>
              <a:rPr sz="16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принятые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технические</a:t>
            </a:r>
            <a:r>
              <a:rPr sz="16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регламенты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с</a:t>
            </a:r>
            <a:r>
              <a:rPr sz="16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учётом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требований</a:t>
            </a:r>
            <a:r>
              <a:rPr sz="16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международных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стандартов.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58356" y="4326635"/>
            <a:ext cx="652780" cy="287020"/>
            <a:chOff x="6658356" y="4326635"/>
            <a:chExt cx="652780" cy="287020"/>
          </a:xfrm>
        </p:grpSpPr>
        <p:sp>
          <p:nvSpPr>
            <p:cNvPr id="14" name="object 14"/>
            <p:cNvSpPr/>
            <p:nvPr/>
          </p:nvSpPr>
          <p:spPr>
            <a:xfrm>
              <a:off x="6929628" y="4462271"/>
              <a:ext cx="381000" cy="15240"/>
            </a:xfrm>
            <a:custGeom>
              <a:avLst/>
              <a:gdLst/>
              <a:ahLst/>
              <a:cxnLst/>
              <a:rect l="l" t="t" r="r" b="b"/>
              <a:pathLst>
                <a:path w="381000" h="15239">
                  <a:moveTo>
                    <a:pt x="377571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377571" y="15239"/>
                  </a:lnTo>
                  <a:lnTo>
                    <a:pt x="381000" y="11811"/>
                  </a:lnTo>
                  <a:lnTo>
                    <a:pt x="381000" y="3428"/>
                  </a:lnTo>
                  <a:lnTo>
                    <a:pt x="377571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8356" y="4326635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267462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67462"/>
                  </a:lnTo>
                  <a:lnTo>
                    <a:pt x="1494" y="274885"/>
                  </a:lnTo>
                  <a:lnTo>
                    <a:pt x="5572" y="280939"/>
                  </a:lnTo>
                  <a:lnTo>
                    <a:pt x="11626" y="285017"/>
                  </a:lnTo>
                  <a:lnTo>
                    <a:pt x="19050" y="286512"/>
                  </a:lnTo>
                  <a:lnTo>
                    <a:pt x="267462" y="286512"/>
                  </a:lnTo>
                  <a:lnTo>
                    <a:pt x="274885" y="285017"/>
                  </a:lnTo>
                  <a:lnTo>
                    <a:pt x="280939" y="280939"/>
                  </a:lnTo>
                  <a:lnTo>
                    <a:pt x="285017" y="274885"/>
                  </a:lnTo>
                  <a:lnTo>
                    <a:pt x="286512" y="267462"/>
                  </a:lnTo>
                  <a:lnTo>
                    <a:pt x="286512" y="19050"/>
                  </a:lnTo>
                  <a:lnTo>
                    <a:pt x="285017" y="11626"/>
                  </a:lnTo>
                  <a:lnTo>
                    <a:pt x="280939" y="5572"/>
                  </a:lnTo>
                  <a:lnTo>
                    <a:pt x="274885" y="1494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30745" y="42538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B4B4D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5690" y="4206621"/>
            <a:ext cx="6202680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Метрология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сертификация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1600"/>
              </a:lnSpc>
              <a:spcBef>
                <a:spcPts val="160"/>
              </a:spcBef>
            </a:pP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Промышленные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сектора</a:t>
            </a:r>
            <a:r>
              <a:rPr sz="16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переходят</a:t>
            </a:r>
            <a:r>
              <a:rPr sz="1600" spc="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от</a:t>
            </a:r>
            <a:r>
              <a:rPr sz="16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поверки</a:t>
            </a:r>
            <a:r>
              <a:rPr sz="1600" spc="-1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к</a:t>
            </a:r>
            <a:r>
              <a:rPr sz="16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калибровке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с</a:t>
            </a:r>
            <a:r>
              <a:rPr sz="1600" spc="-4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оценкой неопределённости</a:t>
            </a:r>
            <a:r>
              <a:rPr sz="1600" spc="-5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измерений.</a:t>
            </a:r>
            <a:r>
              <a:rPr sz="1600" spc="-7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Пересмотрена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система</a:t>
            </a:r>
            <a:r>
              <a:rPr sz="1600" spc="-7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сертификации.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58356" y="5358384"/>
            <a:ext cx="652780" cy="287020"/>
            <a:chOff x="6658356" y="5358384"/>
            <a:chExt cx="652780" cy="287020"/>
          </a:xfrm>
        </p:grpSpPr>
        <p:sp>
          <p:nvSpPr>
            <p:cNvPr id="19" name="object 19"/>
            <p:cNvSpPr/>
            <p:nvPr/>
          </p:nvSpPr>
          <p:spPr>
            <a:xfrm>
              <a:off x="6929628" y="5494020"/>
              <a:ext cx="381000" cy="15240"/>
            </a:xfrm>
            <a:custGeom>
              <a:avLst/>
              <a:gdLst/>
              <a:ahLst/>
              <a:cxnLst/>
              <a:rect l="l" t="t" r="r" b="b"/>
              <a:pathLst>
                <a:path w="381000" h="15239">
                  <a:moveTo>
                    <a:pt x="377571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11810"/>
                  </a:lnTo>
                  <a:lnTo>
                    <a:pt x="3428" y="15239"/>
                  </a:lnTo>
                  <a:lnTo>
                    <a:pt x="377571" y="15239"/>
                  </a:lnTo>
                  <a:lnTo>
                    <a:pt x="381000" y="11810"/>
                  </a:lnTo>
                  <a:lnTo>
                    <a:pt x="381000" y="3428"/>
                  </a:lnTo>
                  <a:lnTo>
                    <a:pt x="377571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58356" y="535838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267462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267462"/>
                  </a:lnTo>
                  <a:lnTo>
                    <a:pt x="1494" y="274885"/>
                  </a:lnTo>
                  <a:lnTo>
                    <a:pt x="5572" y="280939"/>
                  </a:lnTo>
                  <a:lnTo>
                    <a:pt x="11626" y="285017"/>
                  </a:lnTo>
                  <a:lnTo>
                    <a:pt x="19050" y="286512"/>
                  </a:lnTo>
                  <a:lnTo>
                    <a:pt x="267462" y="286512"/>
                  </a:lnTo>
                  <a:lnTo>
                    <a:pt x="274885" y="285017"/>
                  </a:lnTo>
                  <a:lnTo>
                    <a:pt x="280939" y="280939"/>
                  </a:lnTo>
                  <a:lnTo>
                    <a:pt x="285017" y="274885"/>
                  </a:lnTo>
                  <a:lnTo>
                    <a:pt x="286512" y="267462"/>
                  </a:lnTo>
                  <a:lnTo>
                    <a:pt x="286512" y="19050"/>
                  </a:lnTo>
                  <a:lnTo>
                    <a:pt x="285017" y="11626"/>
                  </a:lnTo>
                  <a:lnTo>
                    <a:pt x="280939" y="5572"/>
                  </a:lnTo>
                  <a:lnTo>
                    <a:pt x="274885" y="1494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30745" y="528535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4B4B4D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5690" y="5337564"/>
            <a:ext cx="6083300" cy="10039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Международное</a:t>
            </a:r>
            <a:r>
              <a:rPr sz="24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признание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1600"/>
              </a:lnSpc>
              <a:spcBef>
                <a:spcPts val="840"/>
              </a:spcBef>
            </a:pP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Узбекский</a:t>
            </a:r>
            <a:r>
              <a:rPr sz="1600" spc="-2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центр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аккредитации</a:t>
            </a:r>
            <a:r>
              <a:rPr sz="1600" spc="-5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в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рамках</a:t>
            </a:r>
            <a:r>
              <a:rPr sz="1600" spc="-4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ILAC-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MRA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и</a:t>
            </a:r>
            <a:r>
              <a:rPr sz="1600" spc="-3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IAF-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MLA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внедрил международно</a:t>
            </a:r>
            <a:r>
              <a:rPr sz="1600" spc="-25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признанные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услуги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аккредитации</a:t>
            </a:r>
            <a:r>
              <a:rPr sz="1600" spc="-6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по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B4B4D"/>
                </a:solidFill>
                <a:latin typeface="Calibri"/>
                <a:cs typeface="Calibri"/>
              </a:rPr>
              <a:t>8</a:t>
            </a:r>
            <a:r>
              <a:rPr sz="1600" spc="-30" dirty="0">
                <a:solidFill>
                  <a:srgbClr val="4B4B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B4B4D"/>
                </a:solidFill>
                <a:latin typeface="Calibri"/>
                <a:cs typeface="Calibri"/>
              </a:rPr>
              <a:t>схемам.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4"/>
            <a:ext cx="5486399" cy="8223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999</Words>
  <Application>Microsoft Office PowerPoint</Application>
  <PresentationFormat>Произвольный</PresentationFormat>
  <Paragraphs>155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Cambria</vt:lpstr>
      <vt:lpstr>Times New Roman</vt:lpstr>
      <vt:lpstr>Office Theme</vt:lpstr>
      <vt:lpstr>Механизмы снятия технических барьеров в торговле в странах СНГ</vt:lpstr>
      <vt:lpstr>Требования соглашения ВТО по техническим барьерам в торговле в сфере оценки соответствия</vt:lpstr>
      <vt:lpstr>Международная и региональная система оценки соответствия</vt:lpstr>
      <vt:lpstr>Практическое внедрение принципов ВТО ТБТ</vt:lpstr>
      <vt:lpstr>Пути достижения признания, рекомендованные Комитетом ВТО по ТБТ</vt:lpstr>
      <vt:lpstr>Факторы, которые следует учитывать при применении методов признания (G/TBT/54, 19 марта 2024 года)</vt:lpstr>
      <vt:lpstr>Анализ текущего состояния выполнения требований ВТО ТБТ</vt:lpstr>
      <vt:lpstr>Элементы, составляющие признание</vt:lpstr>
      <vt:lpstr>Текущее состояние системы</vt:lpstr>
      <vt:lpstr>Реализуемые мероприятия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Ahmedov Zayniddin Nuritdinovich</dc:creator>
  <cp:lastModifiedBy>Timofey</cp:lastModifiedBy>
  <cp:revision>2</cp:revision>
  <dcterms:created xsi:type="dcterms:W3CDTF">2025-08-14T13:16:49Z</dcterms:created>
  <dcterms:modified xsi:type="dcterms:W3CDTF">2025-08-14T14:06:48Z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2025-08-14T00:00:00Z</vt:filetime>
  </property>
  <property fmtid="{D5CDD505-2E9C-101B-9397-08002B2CF9AE}" pid="5" name="Producer">
    <vt:lpwstr>Microsoft® PowerPoint® LTSC</vt:lpwstr>
  </property>
</Properties>
</file>