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2"/>
  </p:notesMasterIdLst>
  <p:handoutMasterIdLst>
    <p:handoutMasterId r:id="rId13"/>
  </p:handoutMasterIdLst>
  <p:sldIdLst>
    <p:sldId id="295" r:id="rId5"/>
    <p:sldId id="339" r:id="rId6"/>
    <p:sldId id="270" r:id="rId7"/>
    <p:sldId id="268" r:id="rId8"/>
    <p:sldId id="258" r:id="rId9"/>
    <p:sldId id="338" r:id="rId10"/>
    <p:sldId id="276" r:id="rId11"/>
  </p:sldIdLst>
  <p:sldSz cx="12192000" cy="6858000"/>
  <p:notesSz cx="6735763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039EF4-BABA-41F3-80ED-980FF0132AB1}">
          <p14:sldIdLst>
            <p14:sldId id="295"/>
          </p14:sldIdLst>
        </p14:section>
        <p14:section name="Раздел без заголовка" id="{BDBFE498-2F33-48D2-BA4A-497604E1C957}">
          <p14:sldIdLst>
            <p14:sldId id="339"/>
            <p14:sldId id="270"/>
            <p14:sldId id="268"/>
            <p14:sldId id="258"/>
            <p14:sldId id="33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0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82846" autoAdjust="0"/>
  </p:normalViewPr>
  <p:slideViewPr>
    <p:cSldViewPr snapToGrid="0">
      <p:cViewPr varScale="1">
        <p:scale>
          <a:sx n="77" d="100"/>
          <a:sy n="77" d="100"/>
        </p:scale>
        <p:origin x="91" y="130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14.08.2025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Междустрочный интервал + номера страниц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Видеоформат позволяет передать максимальное количество информации за минимальный срок. Обучаться через видеоуроки можно в любое удобное время.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способ оценивания характеристик, отражающих профессиональную квалификацию, уровень знаний, навыков, умение эффективного их применения на практике, а также достигнутых успехов в области аккредитации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0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ременная шка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89EEB08-2B8A-46FE-80D6-9FBE1CD53BFE}" type="datetime1">
              <a:rPr lang="ru-RU" noProof="0" smtClean="0"/>
              <a:t>14.08.2025</a:t>
            </a:fld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0665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  <p:sldLayoutId id="214748370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sca@bsca.b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358" y="405993"/>
            <a:ext cx="6493095" cy="1889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Национальная система аккредитации </a:t>
            </a:r>
            <a:br>
              <a:rPr lang="ru-RU" sz="32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ru-RU" sz="32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Республики беларусь</a:t>
            </a:r>
            <a:endParaRPr lang="ru-RU" sz="3200" b="1" kern="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tos" panose="020B0004020202020204" pitchFamily="34" charset="0"/>
            </a:endParaRP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0C82A07B-A325-8F60-A718-EEFA69F03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9EEB08-2B8A-46FE-80D6-9FBE1CD53BFE}" type="datetime1">
              <a:rPr lang="en-US" sz="120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8/14/2025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313AD8-EDC7-F018-05C3-8AC157467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3" b="12570"/>
          <a:stretch/>
        </p:blipFill>
        <p:spPr bwMode="auto">
          <a:xfrm flipH="1">
            <a:off x="0" y="5105178"/>
            <a:ext cx="12191980" cy="1752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ABF34B-E08A-E3F0-7A77-35732015E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52" y="-202248"/>
            <a:ext cx="4438153" cy="5830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812615-95A6-1798-1328-BB1C5E5CCF8A}"/>
              </a:ext>
            </a:extLst>
          </p:cNvPr>
          <p:cNvSpPr txBox="1"/>
          <p:nvPr/>
        </p:nvSpPr>
        <p:spPr>
          <a:xfrm>
            <a:off x="5814100" y="2990842"/>
            <a:ext cx="6094520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  <a:cs typeface="Arial" panose="020B0604020202020204" pitchFamily="34" charset="0"/>
              </a:rPr>
              <a:t>Актуальные подходы к подготовке экспертов по аккредитации с использованием цифровых инструментов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02C96-C82B-369E-506D-B29021A4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422930"/>
            <a:ext cx="8974966" cy="1325563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инструменты для обучении экспертов по аккредитации</a:t>
            </a:r>
            <a:endParaRPr lang="ru-BY" sz="29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A3AA7D-04B7-724C-3AB4-5ED16DF8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277" y="2225694"/>
            <a:ext cx="4534175" cy="399464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endParaRPr lang="ru-BY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E23663-B16F-32A2-CD43-E77D13860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7523" y="2703443"/>
            <a:ext cx="4820478" cy="390679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Цифровые платформы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Дистанционное обучение (видеоуроки, </a:t>
            </a:r>
            <a:r>
              <a:rPr lang="en-US" sz="2000" dirty="0"/>
              <a:t>online-</a:t>
            </a:r>
            <a:r>
              <a:rPr lang="ru-RU" sz="2000" dirty="0"/>
              <a:t>тренинги)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BY" sz="2000" dirty="0"/>
              <a:t>Автоматизированные системы оценки знаний</a:t>
            </a:r>
            <a:r>
              <a:rPr lang="ru-RU" sz="2000" dirty="0"/>
              <a:t> и компетенций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Электронные базы данных</a:t>
            </a:r>
            <a:endParaRPr lang="ru-BY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E813B1-F736-505C-5F0F-682239331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65505" y="2225694"/>
            <a:ext cx="3943627" cy="369647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  <a:endParaRPr lang="ru-BY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410996-A596-4E12-8F22-154141D94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7513" y="2703443"/>
            <a:ext cx="4820478" cy="336664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/>
              <a:t>Повышение доступности обучения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/>
              <a:t>Снижение затрат на обучение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/>
              <a:t>Повышение эффективности обучения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/>
              <a:t>Обеспечение актуальности знаний</a:t>
            </a:r>
            <a:endParaRPr lang="ru-BY" sz="200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BF034C-C2D4-C274-C84B-AA218A93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91E91E-1A64-B2B3-122D-575AB286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</a:t>
            </a:fld>
            <a:endParaRPr lang="ru-RU" noProof="0"/>
          </a:p>
        </p:txBody>
      </p:sp>
      <p:pic>
        <p:nvPicPr>
          <p:cNvPr id="10" name="Рисунок 9" descr="Изображение выглядит как Графика, Красочность, зелен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14F4B3-A2DC-1EDB-036E-5168AF70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40229" y="2540229"/>
            <a:ext cx="6852109" cy="17716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813171-1DDB-3055-79B9-A7F3DDD9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952" y="26029"/>
            <a:ext cx="1318573" cy="17322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A82FCA-1DB8-F8E9-9946-8D770A8818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25" t="39910" r="1229" b="39338"/>
          <a:stretch>
            <a:fillRect/>
          </a:stretch>
        </p:blipFill>
        <p:spPr bwMode="auto">
          <a:xfrm>
            <a:off x="2932112" y="3233398"/>
            <a:ext cx="1386840" cy="69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C2A7D25-2EFE-0742-B1F0-E9745BA458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4" t="67959" r="73576" b="11288"/>
          <a:stretch>
            <a:fillRect/>
          </a:stretch>
        </p:blipFill>
        <p:spPr bwMode="auto">
          <a:xfrm>
            <a:off x="4214688" y="5821406"/>
            <a:ext cx="1409700" cy="69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2C39C3-EC90-93DD-493B-B87054C263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911" t="46522" r="1104" b="32041"/>
          <a:stretch>
            <a:fillRect/>
          </a:stretch>
        </p:blipFill>
        <p:spPr bwMode="auto">
          <a:xfrm>
            <a:off x="2382410" y="5809976"/>
            <a:ext cx="1424774" cy="71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45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имвол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AB98D7-DF61-1859-0997-88F281D6F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23" y="916799"/>
            <a:ext cx="964117" cy="9641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78" y="296241"/>
            <a:ext cx="7824247" cy="89828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экспертов по аккредитации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475" y="2861186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ru-RU" dirty="0"/>
              <a:t>форматы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3391" y="3124936"/>
            <a:ext cx="9778609" cy="1553088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Блок видеоуроков: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Теоретические основы аккредитации          онлайн-тестирование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Процесс и методология оценки          онлайн-тестирование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аккредитации. Документированные свидетельства реализации требований пунктов основополагающего стандарта           онлайн-тестирование</a:t>
            </a:r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28188" y="5719998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Доступность</a:t>
            </a:r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0DB469-503B-40AF-84D1-C69B085AA9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28188" y="6085124"/>
            <a:ext cx="7325253" cy="704882"/>
          </a:xfrm>
        </p:spPr>
        <p:txBody>
          <a:bodyPr rtlCol="0">
            <a:normAutofit/>
          </a:bodyPr>
          <a:lstStyle/>
          <a:p>
            <a:pPr rtl="0">
              <a:spcBef>
                <a:spcPts val="0"/>
              </a:spcBef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Через личный кабинет в 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информационной системе «Аккредитация»</a:t>
            </a:r>
          </a:p>
          <a:p>
            <a:pPr rtl="0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Посредством глобальной сети Интернет</a:t>
            </a:r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Текст 23">
            <a:extLst>
              <a:ext uri="{FF2B5EF4-FFF2-40B4-BE49-F238E27FC236}">
                <a16:creationId xmlns:a16="http://schemas.microsoft.com/office/drawing/2014/main" id="{96D68B4C-CA35-56B4-EAE9-D1D0DF67A400}"/>
              </a:ext>
            </a:extLst>
          </p:cNvPr>
          <p:cNvSpPr txBox="1">
            <a:spLocks/>
          </p:cNvSpPr>
          <p:nvPr/>
        </p:nvSpPr>
        <p:spPr>
          <a:xfrm>
            <a:off x="1929055" y="1216296"/>
            <a:ext cx="5399066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цель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1808AD29-B975-ED01-8E5B-F7BAE7B2DAEC}"/>
              </a:ext>
            </a:extLst>
          </p:cNvPr>
          <p:cNvSpPr txBox="1">
            <a:spLocks/>
          </p:cNvSpPr>
          <p:nvPr/>
        </p:nvSpPr>
        <p:spPr>
          <a:xfrm>
            <a:off x="1894917" y="1471042"/>
            <a:ext cx="8044213" cy="964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Оптимизация и усовершенствование процесса оценки посредством формирования единообразных подходов к проведению оценки компетентности ООС и развития профессиональных и личных качеств экспертов по аккредитации.</a:t>
            </a:r>
          </a:p>
        </p:txBody>
      </p:sp>
      <p:pic>
        <p:nvPicPr>
          <p:cNvPr id="11" name="Рисунок 10" descr="Изображение выглядит как Графика, Красочность, зелен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0E8B6A-5D10-4F9E-BF4C-394E0430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540229" y="2540229"/>
            <a:ext cx="6852109" cy="177165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816C9F-E1B6-BC62-D8AB-67E5B4673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079" y="168104"/>
            <a:ext cx="1318573" cy="17322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, Прямоугольник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DC5142-2374-3211-22A6-890C0DEB4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526" y="2797715"/>
            <a:ext cx="660710" cy="660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6" name="Рисунок 15" descr="Изображение выглядит как символ, Графика, логотип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14AE4B-2C1F-0E8D-C911-5B5D9F381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608" y="5719998"/>
            <a:ext cx="894897" cy="894897"/>
          </a:xfrm>
          <a:prstGeom prst="rect">
            <a:avLst/>
          </a:prstGeom>
        </p:spPr>
      </p:pic>
      <p:sp>
        <p:nvSpPr>
          <p:cNvPr id="18" name="Текст 16">
            <a:extLst>
              <a:ext uri="{FF2B5EF4-FFF2-40B4-BE49-F238E27FC236}">
                <a16:creationId xmlns:a16="http://schemas.microsoft.com/office/drawing/2014/main" id="{4F5FCE67-A127-46CF-FC91-53F4BE1BFD67}"/>
              </a:ext>
            </a:extLst>
          </p:cNvPr>
          <p:cNvSpPr txBox="1">
            <a:spLocks/>
          </p:cNvSpPr>
          <p:nvPr/>
        </p:nvSpPr>
        <p:spPr>
          <a:xfrm>
            <a:off x="2413391" y="4529830"/>
            <a:ext cx="9778609" cy="119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Онлайн-тренинги: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Электронная заявка           входное тестирование          лекция эксперта по аккредитации       итоговое тестирование            свидетельство об обучении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CC4EEA6-B698-50EE-54A9-85C09BDB5E86}"/>
              </a:ext>
            </a:extLst>
          </p:cNvPr>
          <p:cNvCxnSpPr/>
          <p:nvPr/>
        </p:nvCxnSpPr>
        <p:spPr>
          <a:xfrm>
            <a:off x="6457950" y="3581400"/>
            <a:ext cx="409575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B22144C-E466-B0E0-A806-76B794AA6F74}"/>
              </a:ext>
            </a:extLst>
          </p:cNvPr>
          <p:cNvCxnSpPr/>
          <p:nvPr/>
        </p:nvCxnSpPr>
        <p:spPr>
          <a:xfrm>
            <a:off x="5891212" y="3886200"/>
            <a:ext cx="409575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01EDDC8-1192-39ED-2DF9-6A0422627E8A}"/>
              </a:ext>
            </a:extLst>
          </p:cNvPr>
          <p:cNvCxnSpPr/>
          <p:nvPr/>
        </p:nvCxnSpPr>
        <p:spPr>
          <a:xfrm>
            <a:off x="5891212" y="4419600"/>
            <a:ext cx="409575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B7F7BA8-2DB3-F03E-F32D-DC86C6D38C1D}"/>
              </a:ext>
            </a:extLst>
          </p:cNvPr>
          <p:cNvCxnSpPr/>
          <p:nvPr/>
        </p:nvCxnSpPr>
        <p:spPr>
          <a:xfrm>
            <a:off x="4538662" y="4991100"/>
            <a:ext cx="409575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69FBCE-62CA-4C77-3640-29B5845B3899}"/>
              </a:ext>
            </a:extLst>
          </p:cNvPr>
          <p:cNvCxnSpPr/>
          <p:nvPr/>
        </p:nvCxnSpPr>
        <p:spPr>
          <a:xfrm>
            <a:off x="7243762" y="4991100"/>
            <a:ext cx="409575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1EF41C1-3CCB-310B-FC24-5F2FCD9BE12A}"/>
              </a:ext>
            </a:extLst>
          </p:cNvPr>
          <p:cNvCxnSpPr/>
          <p:nvPr/>
        </p:nvCxnSpPr>
        <p:spPr>
          <a:xfrm>
            <a:off x="11048653" y="4991100"/>
            <a:ext cx="409575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C762333-0463-DEDE-2F61-08BEB1446DCE}"/>
              </a:ext>
            </a:extLst>
          </p:cNvPr>
          <p:cNvCxnSpPr/>
          <p:nvPr/>
        </p:nvCxnSpPr>
        <p:spPr>
          <a:xfrm>
            <a:off x="4843462" y="5295900"/>
            <a:ext cx="409575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234336"/>
            <a:ext cx="10361384" cy="1356768"/>
          </a:xfrm>
        </p:spPr>
        <p:txBody>
          <a:bodyPr rtlCol="0"/>
          <a:lstStyle/>
          <a:p>
            <a:pPr algn="ctr">
              <a:lnSpc>
                <a:spcPct val="90000"/>
              </a:lnSpc>
            </a:pPr>
            <a:r>
              <a:rPr lang="ru-RU" sz="2800" dirty="0"/>
              <a:t>инновационный подход к оценке компетентности</a:t>
            </a:r>
            <a:br>
              <a:rPr lang="ru-RU" sz="2800" dirty="0"/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рейтинговая оценка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9667" y="1640093"/>
            <a:ext cx="3924300" cy="484652"/>
          </a:xfrm>
        </p:spPr>
        <p:txBody>
          <a:bodyPr rtlCol="0"/>
          <a:lstStyle/>
          <a:p>
            <a:pPr rtl="0"/>
            <a:r>
              <a:rPr lang="ru-RU" sz="2400" b="1" dirty="0"/>
              <a:t>Цель</a:t>
            </a:r>
            <a:r>
              <a:rPr lang="ru-RU" b="1" dirty="0"/>
              <a:t>: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9667" y="2238825"/>
            <a:ext cx="9866904" cy="11006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000" dirty="0"/>
              <a:t>Системный и объективный способ оценки компетентности и деятельности экспертов по аккредитации, чтобы выявить сильные и слабые стороны, а также определить направления для улучшения</a:t>
            </a:r>
            <a:endParaRPr lang="ru-RU" sz="20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89667" y="3582782"/>
            <a:ext cx="8412666" cy="547541"/>
          </a:xfrm>
        </p:spPr>
        <p:txBody>
          <a:bodyPr rtlCol="0"/>
          <a:lstStyle/>
          <a:p>
            <a:pPr rtl="0"/>
            <a:r>
              <a:rPr lang="ru-RU" sz="2400" b="1" dirty="0"/>
              <a:t>Задачи: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89667" y="4218973"/>
            <a:ext cx="8412666" cy="1997867"/>
          </a:xfrm>
        </p:spPr>
        <p:txBody>
          <a:bodyPr rtlCol="0"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Повысить эффективность процесса оценки компетентности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Планировать мероприятия, направленные на развитие компетенций экспертов по аккредитации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Мотивировать к самосовершенствованию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Принимать кадровые решения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9" name="Рисунок 8" descr="Изображение выглядит как Графика, Красочность, зелен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870DF-C1C9-7C3D-A96C-D2F8B60D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517370" y="2517371"/>
            <a:ext cx="6852109" cy="181737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B3C9BC-8BFA-B055-23FD-1FD9708AC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333" y="4266898"/>
            <a:ext cx="1537335" cy="20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828675"/>
            <a:ext cx="10732352" cy="923924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>
                <a:solidFill>
                  <a:srgbClr val="793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бальной оценки компетентности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A1A62-05A1-D49E-29A7-7683D4019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4B08D4C-EBD9-3182-7B5F-C748C5C1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73846"/>
              </p:ext>
            </p:extLst>
          </p:nvPr>
        </p:nvGraphicFramePr>
        <p:xfrm>
          <a:off x="1065523" y="1957445"/>
          <a:ext cx="10487258" cy="4740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4100">
                  <a:extLst>
                    <a:ext uri="{9D8B030D-6E8A-4147-A177-3AD203B41FA5}">
                      <a16:colId xmlns:a16="http://schemas.microsoft.com/office/drawing/2014/main" val="2921208963"/>
                    </a:ext>
                  </a:extLst>
                </a:gridCol>
                <a:gridCol w="2178128">
                  <a:extLst>
                    <a:ext uri="{9D8B030D-6E8A-4147-A177-3AD203B41FA5}">
                      <a16:colId xmlns:a16="http://schemas.microsoft.com/office/drawing/2014/main" val="1060403953"/>
                    </a:ext>
                  </a:extLst>
                </a:gridCol>
                <a:gridCol w="2415030">
                  <a:extLst>
                    <a:ext uri="{9D8B030D-6E8A-4147-A177-3AD203B41FA5}">
                      <a16:colId xmlns:a16="http://schemas.microsoft.com/office/drawing/2014/main" val="1775744434"/>
                    </a:ext>
                  </a:extLst>
                </a:gridCol>
              </a:tblGrid>
              <a:tr h="487433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Баллы ЭА</a:t>
                      </a:r>
                      <a:endParaRPr lang="ru-RU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b"/>
                </a:tc>
                <a:tc>
                  <a:txBody>
                    <a:bodyPr/>
                    <a:lstStyle/>
                    <a:p>
                      <a:pPr marL="27432" marR="27432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Баллы ТЭА</a:t>
                      </a:r>
                      <a:endParaRPr lang="ru-RU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b"/>
                </a:tc>
                <a:extLst>
                  <a:ext uri="{0D108BD9-81ED-4DB2-BD59-A6C34878D82A}">
                    <a16:rowId xmlns:a16="http://schemas.microsoft.com/office/drawing/2014/main" val="1996844562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u="none" strike="noStrike" kern="100" cap="none" spc="0" dirty="0">
                          <a:solidFill>
                            <a:srgbClr val="7939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Оценка компетентности при подборе</a:t>
                      </a:r>
                      <a:endParaRPr lang="ru-RU" sz="1800" b="1" i="0" u="none" strike="noStrike" cap="none" spc="0" dirty="0">
                        <a:solidFill>
                          <a:srgbClr val="7939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7631" marR="150944" marT="22180" marB="166352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16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tc>
                  <a:txBody>
                    <a:bodyPr/>
                    <a:lstStyle/>
                    <a:p>
                      <a:pPr marL="27432" marR="27432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15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extLst>
                  <a:ext uri="{0D108BD9-81ED-4DB2-BD59-A6C34878D82A}">
                    <a16:rowId xmlns:a16="http://schemas.microsoft.com/office/drawing/2014/main" val="503614928"/>
                  </a:ext>
                </a:extLst>
              </a:tr>
              <a:tr h="836029">
                <a:tc>
                  <a:txBody>
                    <a:bodyPr/>
                    <a:lstStyle/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u="none" strike="noStrike" kern="100" cap="none" spc="0" dirty="0">
                          <a:solidFill>
                            <a:srgbClr val="7939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Оценка компетентности при мониторинге компетентности и деятельности</a:t>
                      </a:r>
                      <a:endParaRPr lang="ru-RU" sz="1800" b="1" i="0" u="none" strike="noStrike" cap="none" spc="0" dirty="0">
                        <a:solidFill>
                          <a:srgbClr val="7939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7631" marR="150944" marT="22180" marB="166352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20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tc>
                  <a:txBody>
                    <a:bodyPr/>
                    <a:lstStyle/>
                    <a:p>
                      <a:pPr marL="27432" marR="27432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15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extLst>
                  <a:ext uri="{0D108BD9-81ED-4DB2-BD59-A6C34878D82A}">
                    <a16:rowId xmlns:a16="http://schemas.microsoft.com/office/drawing/2014/main" val="2101972806"/>
                  </a:ext>
                </a:extLst>
              </a:tr>
              <a:tr h="830711">
                <a:tc>
                  <a:txBody>
                    <a:bodyPr/>
                    <a:lstStyle/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u="none" strike="noStrike" kern="100" cap="none" spc="0" dirty="0">
                          <a:solidFill>
                            <a:srgbClr val="7939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Оценка компетентности </a:t>
                      </a:r>
                      <a:endParaRPr lang="ru-RU" sz="1800" b="1" u="none" strike="noStrike" cap="none" spc="0" dirty="0">
                        <a:solidFill>
                          <a:srgbClr val="7939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u="none" strike="noStrike" kern="100" cap="none" spc="0" dirty="0">
                          <a:solidFill>
                            <a:srgbClr val="7939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 обучении (тестирование)</a:t>
                      </a:r>
                      <a:endParaRPr lang="ru-RU" sz="1800" b="1" i="0" u="none" strike="noStrike" cap="none" spc="0" dirty="0">
                        <a:solidFill>
                          <a:srgbClr val="7939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7631" marR="150944" marT="22180" marB="166352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15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tc>
                  <a:txBody>
                    <a:bodyPr/>
                    <a:lstStyle/>
                    <a:p>
                      <a:pPr marL="27432" marR="27432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10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extLst>
                  <a:ext uri="{0D108BD9-81ED-4DB2-BD59-A6C34878D82A}">
                    <a16:rowId xmlns:a16="http://schemas.microsoft.com/office/drawing/2014/main" val="3436750466"/>
                  </a:ext>
                </a:extLst>
              </a:tr>
              <a:tr h="830711">
                <a:tc>
                  <a:txBody>
                    <a:bodyPr/>
                    <a:lstStyle/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u="none" strike="noStrike" kern="100" cap="none" spc="0" dirty="0">
                          <a:solidFill>
                            <a:srgbClr val="7939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Оценка компетентности</a:t>
                      </a:r>
                      <a:endParaRPr lang="ru-RU" sz="1800" b="1" u="none" strike="noStrike" cap="none" spc="0" dirty="0">
                        <a:solidFill>
                          <a:srgbClr val="7939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u="none" strike="noStrike" kern="100" cap="none" spc="0" dirty="0">
                          <a:solidFill>
                            <a:srgbClr val="7939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 аттестации</a:t>
                      </a:r>
                      <a:endParaRPr lang="ru-RU" sz="1800" b="1" i="0" u="none" strike="noStrike" cap="none" spc="0" dirty="0">
                        <a:solidFill>
                          <a:srgbClr val="7939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7631" marR="150944" marT="22180" marB="166352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15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tc>
                  <a:txBody>
                    <a:bodyPr/>
                    <a:lstStyle/>
                    <a:p>
                      <a:pPr marL="27432" marR="27432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extLst>
                  <a:ext uri="{0D108BD9-81ED-4DB2-BD59-A6C34878D82A}">
                    <a16:rowId xmlns:a16="http://schemas.microsoft.com/office/drawing/2014/main" val="1797958200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u="none" strike="noStrike" kern="100" cap="none" spc="0" dirty="0">
                          <a:solidFill>
                            <a:srgbClr val="7939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Оценка профессиональной деятельности</a:t>
                      </a:r>
                      <a:endParaRPr lang="ru-RU" sz="1800" b="1" i="0" u="none" strike="noStrike" cap="none" spc="0" dirty="0">
                        <a:solidFill>
                          <a:srgbClr val="7939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7631" marR="150944" marT="22180" marB="166352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59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tc>
                  <a:txBody>
                    <a:bodyPr/>
                    <a:lstStyle/>
                    <a:p>
                      <a:pPr marL="27432" marR="27432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45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extLst>
                  <a:ext uri="{0D108BD9-81ED-4DB2-BD59-A6C34878D82A}">
                    <a16:rowId xmlns:a16="http://schemas.microsoft.com/office/drawing/2014/main" val="3717002139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pPr marL="18288" marR="18288" algn="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1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ИТОГО</a:t>
                      </a:r>
                    </a:p>
                  </a:txBody>
                  <a:tcPr marL="77631" marR="150944" marT="22180" marB="166352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125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tc>
                  <a:txBody>
                    <a:bodyPr/>
                    <a:lstStyle/>
                    <a:p>
                      <a:pPr marL="27432" marR="27432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85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631" marR="150944" marT="22180" marB="166352" anchor="ctr"/>
                </a:tc>
                <a:extLst>
                  <a:ext uri="{0D108BD9-81ED-4DB2-BD59-A6C34878D82A}">
                    <a16:rowId xmlns:a16="http://schemas.microsoft.com/office/drawing/2014/main" val="373669890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1885F0-4032-84FE-27E0-5A739028E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3" b="12570"/>
          <a:stretch/>
        </p:blipFill>
        <p:spPr bwMode="auto">
          <a:xfrm rot="10800000" flipH="1">
            <a:off x="0" y="17478"/>
            <a:ext cx="12191980" cy="992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D48D8F-D6DE-2922-9C07-2A0B81B2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4" y="4653403"/>
            <a:ext cx="1556463" cy="20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D1295-533E-8CF5-F359-0A64810F1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6</a:t>
            </a:fld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7AF5D-C558-FD9C-4A60-34A378237A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28191" y="1626057"/>
            <a:ext cx="9670774" cy="486092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При выборе в конкурсе «Компетентность – ХХХХ года»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Для демонстрации индивидуальных достижений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Для выявления сильных и слабых сторон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Для планирования и организации тренингов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Для решения кадровых вопросов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DC3E3-7C19-4E0A-1AE0-C56A411B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65" y="15024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применение</a:t>
            </a:r>
            <a:br>
              <a:rPr lang="ru-RU" dirty="0"/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рейтинговой оценки</a:t>
            </a:r>
            <a:endParaRPr lang="ru-RU" dirty="0"/>
          </a:p>
        </p:txBody>
      </p:sp>
      <p:pic>
        <p:nvPicPr>
          <p:cNvPr id="10" name="Рисунок 9" descr="Изображение выглядит как Графика, Красочность, зелен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C057E0-9BDA-C662-EA4B-53E2DCD5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17370" y="2517371"/>
            <a:ext cx="6852109" cy="1817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78272A-6BE8-7B17-86EC-45D46432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17" y="-3659"/>
            <a:ext cx="1183311" cy="15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smtClean="0"/>
              <a:pPr rtl="0">
                <a:spcAft>
                  <a:spcPts val="600"/>
                </a:spcAft>
              </a:pPr>
              <a:t>7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5437" y="262335"/>
            <a:ext cx="5625976" cy="1668842"/>
          </a:xfrm>
        </p:spPr>
        <p:txBody>
          <a:bodyPr rtlCol="0"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iome Light" panose="020B0303030204020804" pitchFamily="34" charset="0"/>
              </a:rPr>
              <a:t>"Профессионализм - ключ к новым возможностям"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17F8EF-25F6-D017-A67E-A35CED523AF1}"/>
              </a:ext>
            </a:extLst>
          </p:cNvPr>
          <p:cNvSpPr txBox="1"/>
          <p:nvPr/>
        </p:nvSpPr>
        <p:spPr>
          <a:xfrm>
            <a:off x="3508310" y="4721430"/>
            <a:ext cx="762000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Белорусский государственный центр аккредитации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bsca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bsca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bsca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 descr="Изображение выглядит как Графика, Красочность, зелен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9A6B8-20DC-F1D8-C9E2-47CB18D7E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057759" y="2057759"/>
            <a:ext cx="6858716" cy="2743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5ABD11-2E2F-A09D-2D89-32F9B9E75BFE}"/>
              </a:ext>
            </a:extLst>
          </p:cNvPr>
          <p:cNvSpPr txBox="1"/>
          <p:nvPr/>
        </p:nvSpPr>
        <p:spPr>
          <a:xfrm>
            <a:off x="6964136" y="2715234"/>
            <a:ext cx="5029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iome Light" panose="020B0303030204020804" pitchFamily="34" charset="0"/>
              </a:rPr>
              <a:t>"Создаем возможности для роста!"</a:t>
            </a:r>
            <a:endParaRPr lang="ru-RU" sz="3200" dirty="0"/>
          </a:p>
        </p:txBody>
      </p:sp>
      <p:pic>
        <p:nvPicPr>
          <p:cNvPr id="12" name="Рисунок 11" descr="Изображение выглядит как текст, Графика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5C2A8D-ED3E-C6E7-3618-4DF72C6C2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916" y="6332"/>
            <a:ext cx="2998533" cy="39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230e9df3-be65-4c73-a93b-d1236ebd677e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383</Words>
  <Application>Microsoft Office PowerPoint</Application>
  <PresentationFormat>Широкоэкранный</PresentationFormat>
  <Paragraphs>84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Aptos</vt:lpstr>
      <vt:lpstr>Arial</vt:lpstr>
      <vt:lpstr>Biome Light</vt:lpstr>
      <vt:lpstr>Calibri</vt:lpstr>
      <vt:lpstr>Calibri Light</vt:lpstr>
      <vt:lpstr>Google Sans</vt:lpstr>
      <vt:lpstr>Times New Roman</vt:lpstr>
      <vt:lpstr>Wingdings</vt:lpstr>
      <vt:lpstr>Одиночная линия</vt:lpstr>
      <vt:lpstr>Национальная система аккредитации  Республики беларусь</vt:lpstr>
      <vt:lpstr>Цифровые инструменты для обучении экспертов по аккредитации</vt:lpstr>
      <vt:lpstr>Подготовка  экспертов по аккредитации</vt:lpstr>
      <vt:lpstr>инновационный подход к оценке компетентности рейтинговая оценка</vt:lpstr>
      <vt:lpstr>Метод бальной оценки компетентности</vt:lpstr>
      <vt:lpstr>применение рейтинговой оценки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ДЕЯТЕЛЬНОСТИ  ЭКСПЕРТОВ ПО АККРЕДИТАЦИИ И ТЕХНИЧЕСКИХ ЭКСПЕРТОВ ПО АККРЕДИТАЦИИ</dc:title>
  <dc:creator>Старовыборная Любовь Анатольевна</dc:creator>
  <cp:lastModifiedBy>Старовыборная Любовь Анатольевна</cp:lastModifiedBy>
  <cp:revision>13</cp:revision>
  <cp:lastPrinted>2025-08-14T05:56:56Z</cp:lastPrinted>
  <dcterms:created xsi:type="dcterms:W3CDTF">2025-06-04T06:34:11Z</dcterms:created>
  <dcterms:modified xsi:type="dcterms:W3CDTF">2025-08-14T20:13:02Z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